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53"/>
  </p:notesMasterIdLst>
  <p:sldIdLst>
    <p:sldId id="256" r:id="rId2"/>
    <p:sldId id="257" r:id="rId3"/>
    <p:sldId id="391" r:id="rId4"/>
    <p:sldId id="364" r:id="rId5"/>
    <p:sldId id="259" r:id="rId6"/>
    <p:sldId id="261" r:id="rId7"/>
    <p:sldId id="265" r:id="rId8"/>
    <p:sldId id="365" r:id="rId9"/>
    <p:sldId id="327" r:id="rId10"/>
    <p:sldId id="326" r:id="rId11"/>
    <p:sldId id="389" r:id="rId12"/>
    <p:sldId id="408" r:id="rId13"/>
    <p:sldId id="390" r:id="rId14"/>
    <p:sldId id="394" r:id="rId15"/>
    <p:sldId id="395" r:id="rId16"/>
    <p:sldId id="405" r:id="rId17"/>
    <p:sldId id="392" r:id="rId18"/>
    <p:sldId id="393" r:id="rId19"/>
    <p:sldId id="396" r:id="rId20"/>
    <p:sldId id="407" r:id="rId21"/>
    <p:sldId id="406" r:id="rId22"/>
    <p:sldId id="397" r:id="rId23"/>
    <p:sldId id="398" r:id="rId24"/>
    <p:sldId id="401" r:id="rId25"/>
    <p:sldId id="402" r:id="rId26"/>
    <p:sldId id="404" r:id="rId27"/>
    <p:sldId id="403" r:id="rId28"/>
    <p:sldId id="366" r:id="rId29"/>
    <p:sldId id="409" r:id="rId30"/>
    <p:sldId id="410" r:id="rId31"/>
    <p:sldId id="386" r:id="rId32"/>
    <p:sldId id="369" r:id="rId33"/>
    <p:sldId id="370" r:id="rId34"/>
    <p:sldId id="371" r:id="rId35"/>
    <p:sldId id="372" r:id="rId36"/>
    <p:sldId id="373" r:id="rId37"/>
    <p:sldId id="374" r:id="rId38"/>
    <p:sldId id="375" r:id="rId39"/>
    <p:sldId id="376" r:id="rId40"/>
    <p:sldId id="377" r:id="rId41"/>
    <p:sldId id="384" r:id="rId42"/>
    <p:sldId id="383" r:id="rId43"/>
    <p:sldId id="378" r:id="rId44"/>
    <p:sldId id="379" r:id="rId45"/>
    <p:sldId id="380" r:id="rId46"/>
    <p:sldId id="381" r:id="rId47"/>
    <p:sldId id="382" r:id="rId48"/>
    <p:sldId id="387" r:id="rId49"/>
    <p:sldId id="388" r:id="rId50"/>
    <p:sldId id="411" r:id="rId51"/>
    <p:sldId id="412" r:id="rId52"/>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BD92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Koyu Stil 2 - Vurgu 1/Vurgu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Açık Stil 2 - Vurgu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50" autoAdjust="0"/>
    <p:restoredTop sz="95036" autoAdjust="0"/>
  </p:normalViewPr>
  <p:slideViewPr>
    <p:cSldViewPr snapToGrid="0">
      <p:cViewPr varScale="1">
        <p:scale>
          <a:sx n="57" d="100"/>
          <a:sy n="57" d="100"/>
        </p:scale>
        <p:origin x="82" y="34"/>
      </p:cViewPr>
      <p:guideLst>
        <p:guide orient="horz" pos="2160"/>
        <p:guide pos="3840"/>
      </p:guideLst>
    </p:cSldViewPr>
  </p:slideViewPr>
  <p:outlineViewPr>
    <p:cViewPr>
      <p:scale>
        <a:sx n="33" d="100"/>
        <a:sy n="33" d="100"/>
      </p:scale>
      <p:origin x="0" y="24288"/>
    </p:cViewPr>
  </p:outlineViewPr>
  <p:notesTextViewPr>
    <p:cViewPr>
      <p:scale>
        <a:sx n="1" d="1"/>
        <a:sy n="1" d="1"/>
      </p:scale>
      <p:origin x="0" y="0"/>
    </p:cViewPr>
  </p:notesTextViewPr>
  <p:sorterViewPr>
    <p:cViewPr>
      <p:scale>
        <a:sx n="66" d="100"/>
        <a:sy n="66" d="100"/>
      </p:scale>
      <p:origin x="0" y="4680"/>
    </p:cViewPr>
  </p:sorterViewPr>
  <p:notesViewPr>
    <p:cSldViewPr snapToGrid="0">
      <p:cViewPr varScale="1">
        <p:scale>
          <a:sx n="55" d="100"/>
          <a:sy n="55" d="100"/>
        </p:scale>
        <p:origin x="-2856"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55C2D7-65AC-4603-93F6-1AFF0C0DAB20}"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tr-TR"/>
        </a:p>
      </dgm:t>
    </dgm:pt>
    <dgm:pt modelId="{C873516D-E10E-4FD1-BC22-474364328851}">
      <dgm:prSet phldrT="[Metin]"/>
      <dgm:spPr/>
      <dgm:t>
        <a:bodyPr/>
        <a:lstStyle/>
        <a:p>
          <a:r>
            <a:rPr lang="tr-TR" dirty="0"/>
            <a:t>1.</a:t>
          </a:r>
        </a:p>
      </dgm:t>
    </dgm:pt>
    <dgm:pt modelId="{5C3980F0-A889-4DE9-AF02-72F1F553D26F}" type="parTrans" cxnId="{3920B3AD-87E6-44BE-A30C-380F0FE7466A}">
      <dgm:prSet/>
      <dgm:spPr/>
      <dgm:t>
        <a:bodyPr/>
        <a:lstStyle/>
        <a:p>
          <a:endParaRPr lang="tr-TR"/>
        </a:p>
      </dgm:t>
    </dgm:pt>
    <dgm:pt modelId="{78E78FCF-3323-4376-AA3B-2E605F6A2CF2}" type="sibTrans" cxnId="{3920B3AD-87E6-44BE-A30C-380F0FE7466A}">
      <dgm:prSet/>
      <dgm:spPr/>
      <dgm:t>
        <a:bodyPr/>
        <a:lstStyle/>
        <a:p>
          <a:endParaRPr lang="tr-TR"/>
        </a:p>
      </dgm:t>
    </dgm:pt>
    <dgm:pt modelId="{1C438B03-AA14-4B1D-90DF-A00419CB0516}">
      <dgm:prSet phldrT="[Metin]" custT="1"/>
      <dgm:spPr/>
      <dgm:t>
        <a:bodyPr/>
        <a:lstStyle/>
        <a:p>
          <a:r>
            <a:rPr lang="tr-TR" sz="1200" b="1" dirty="0">
              <a:solidFill>
                <a:schemeClr val="tx1"/>
              </a:solidFill>
              <a:latin typeface="Arial" pitchFamily="34" charset="0"/>
              <a:cs typeface="Arial" pitchFamily="34" charset="0"/>
            </a:rPr>
            <a:t>Okul yönlendirme komisyonlarının kurulması</a:t>
          </a:r>
          <a:endParaRPr lang="tr-TR" sz="1200" dirty="0">
            <a:latin typeface="Arial" pitchFamily="34" charset="0"/>
            <a:cs typeface="Arial" pitchFamily="34" charset="0"/>
          </a:endParaRPr>
        </a:p>
      </dgm:t>
    </dgm:pt>
    <dgm:pt modelId="{777DEE9C-8CEE-49D4-834C-44056CDFFE41}" type="parTrans" cxnId="{55D37DB9-3980-44AE-9C5F-6651D128A75A}">
      <dgm:prSet/>
      <dgm:spPr/>
      <dgm:t>
        <a:bodyPr/>
        <a:lstStyle/>
        <a:p>
          <a:endParaRPr lang="tr-TR"/>
        </a:p>
      </dgm:t>
    </dgm:pt>
    <dgm:pt modelId="{58D4E188-7EDE-4213-AA40-84576294CD52}" type="sibTrans" cxnId="{55D37DB9-3980-44AE-9C5F-6651D128A75A}">
      <dgm:prSet/>
      <dgm:spPr/>
      <dgm:t>
        <a:bodyPr/>
        <a:lstStyle/>
        <a:p>
          <a:endParaRPr lang="tr-TR"/>
        </a:p>
      </dgm:t>
    </dgm:pt>
    <dgm:pt modelId="{DBDE09CC-F9C6-4472-8407-4BBD228677BF}">
      <dgm:prSet phldrT="[Metin]"/>
      <dgm:spPr/>
      <dgm:t>
        <a:bodyPr/>
        <a:lstStyle/>
        <a:p>
          <a:r>
            <a:rPr lang="tr-TR" dirty="0"/>
            <a:t>2.</a:t>
          </a:r>
        </a:p>
      </dgm:t>
    </dgm:pt>
    <dgm:pt modelId="{7B08A08C-4267-47BD-A2DD-331EF798F5E1}" type="parTrans" cxnId="{64C8707B-5256-4781-9023-CA4B147AC273}">
      <dgm:prSet/>
      <dgm:spPr/>
      <dgm:t>
        <a:bodyPr/>
        <a:lstStyle/>
        <a:p>
          <a:endParaRPr lang="tr-TR"/>
        </a:p>
      </dgm:t>
    </dgm:pt>
    <dgm:pt modelId="{11213E2B-8AFB-4184-803F-84551CB31662}" type="sibTrans" cxnId="{64C8707B-5256-4781-9023-CA4B147AC273}">
      <dgm:prSet/>
      <dgm:spPr/>
      <dgm:t>
        <a:bodyPr/>
        <a:lstStyle/>
        <a:p>
          <a:endParaRPr lang="tr-TR"/>
        </a:p>
      </dgm:t>
    </dgm:pt>
    <dgm:pt modelId="{4709103C-5394-4CB2-88BA-871E0EA6BB17}">
      <dgm:prSet phldrT="[Metin]" custT="1"/>
      <dgm:spPr/>
      <dgm:t>
        <a:bodyPr/>
        <a:lstStyle/>
        <a:p>
          <a:r>
            <a:rPr lang="tr-TR" sz="1200" b="1" dirty="0">
              <a:solidFill>
                <a:schemeClr val="tx1"/>
              </a:solidFill>
              <a:latin typeface="Arial" pitchFamily="34" charset="0"/>
              <a:cs typeface="Arial" pitchFamily="34" charset="0"/>
            </a:rPr>
            <a:t>Sınıf Öğretmenlerinin gözlem formlarını doldurarak komisyona sunması</a:t>
          </a:r>
          <a:endParaRPr lang="tr-TR" sz="1200" dirty="0">
            <a:latin typeface="Arial" pitchFamily="34" charset="0"/>
            <a:cs typeface="Arial" pitchFamily="34" charset="0"/>
          </a:endParaRPr>
        </a:p>
      </dgm:t>
    </dgm:pt>
    <dgm:pt modelId="{836250FD-C77F-4B03-97D0-4CA666947A1D}" type="parTrans" cxnId="{FF7847E0-AE1B-4DDD-BA31-2247125D478E}">
      <dgm:prSet/>
      <dgm:spPr/>
      <dgm:t>
        <a:bodyPr/>
        <a:lstStyle/>
        <a:p>
          <a:endParaRPr lang="tr-TR"/>
        </a:p>
      </dgm:t>
    </dgm:pt>
    <dgm:pt modelId="{A501899A-B841-4F33-A0D2-4216582AD7EA}" type="sibTrans" cxnId="{FF7847E0-AE1B-4DDD-BA31-2247125D478E}">
      <dgm:prSet/>
      <dgm:spPr/>
      <dgm:t>
        <a:bodyPr/>
        <a:lstStyle/>
        <a:p>
          <a:endParaRPr lang="tr-TR"/>
        </a:p>
      </dgm:t>
    </dgm:pt>
    <dgm:pt modelId="{68DA5414-6166-45DA-811B-687A8E6935BA}">
      <dgm:prSet phldrT="[Metin]"/>
      <dgm:spPr/>
      <dgm:t>
        <a:bodyPr/>
        <a:lstStyle/>
        <a:p>
          <a:r>
            <a:rPr lang="tr-TR" dirty="0"/>
            <a:t>3.</a:t>
          </a:r>
        </a:p>
      </dgm:t>
    </dgm:pt>
    <dgm:pt modelId="{F8BAC29B-5817-4231-81C8-277333854FD1}" type="parTrans" cxnId="{FA97EF50-FBB1-4A53-AFBF-0BCD2946F778}">
      <dgm:prSet/>
      <dgm:spPr/>
      <dgm:t>
        <a:bodyPr/>
        <a:lstStyle/>
        <a:p>
          <a:endParaRPr lang="tr-TR"/>
        </a:p>
      </dgm:t>
    </dgm:pt>
    <dgm:pt modelId="{CA50C02A-459F-41DE-B35C-58AFC5A3FEB5}" type="sibTrans" cxnId="{FA97EF50-FBB1-4A53-AFBF-0BCD2946F778}">
      <dgm:prSet/>
      <dgm:spPr/>
      <dgm:t>
        <a:bodyPr/>
        <a:lstStyle/>
        <a:p>
          <a:endParaRPr lang="tr-TR"/>
        </a:p>
      </dgm:t>
    </dgm:pt>
    <dgm:pt modelId="{7F5223A4-E624-4BE0-84AB-804A6F05D1D5}">
      <dgm:prSet phldrT="[Metin]" custT="1"/>
      <dgm:spPr/>
      <dgm:t>
        <a:bodyPr/>
        <a:lstStyle/>
        <a:p>
          <a:r>
            <a:rPr lang="tr-TR" sz="1200" b="1" dirty="0">
              <a:solidFill>
                <a:schemeClr val="tx1"/>
              </a:solidFill>
              <a:latin typeface="Arial" pitchFamily="34" charset="0"/>
              <a:cs typeface="Arial" pitchFamily="34" charset="0"/>
            </a:rPr>
            <a:t>Okul yönlendirme komisyonlarının öğretmenlerden gelen gözlem formlarını değerlendirerek % 20’yi belirlemesi ve %20’ye giren öğrencilerin gözlem formlarının öğretmenlere tebliğ edilmesi</a:t>
          </a:r>
          <a:endParaRPr lang="tr-TR" sz="1200" dirty="0">
            <a:latin typeface="Arial" pitchFamily="34" charset="0"/>
            <a:cs typeface="Arial" pitchFamily="34" charset="0"/>
          </a:endParaRPr>
        </a:p>
      </dgm:t>
    </dgm:pt>
    <dgm:pt modelId="{10D076A9-A087-4F3A-AF66-14AFED9B24E3}" type="parTrans" cxnId="{ABF5F4B5-0010-4C7E-AC15-FBA89D4C7D4D}">
      <dgm:prSet/>
      <dgm:spPr/>
      <dgm:t>
        <a:bodyPr/>
        <a:lstStyle/>
        <a:p>
          <a:endParaRPr lang="tr-TR"/>
        </a:p>
      </dgm:t>
    </dgm:pt>
    <dgm:pt modelId="{C45E3549-693B-4F49-A608-89CE6A092902}" type="sibTrans" cxnId="{ABF5F4B5-0010-4C7E-AC15-FBA89D4C7D4D}">
      <dgm:prSet/>
      <dgm:spPr/>
      <dgm:t>
        <a:bodyPr/>
        <a:lstStyle/>
        <a:p>
          <a:endParaRPr lang="tr-TR"/>
        </a:p>
      </dgm:t>
    </dgm:pt>
    <dgm:pt modelId="{46D92DAA-ED36-40C9-AB0D-5EDCE27815C5}">
      <dgm:prSet/>
      <dgm:spPr/>
      <dgm:t>
        <a:bodyPr/>
        <a:lstStyle/>
        <a:p>
          <a:r>
            <a:rPr lang="tr-TR" dirty="0"/>
            <a:t>4.</a:t>
          </a:r>
        </a:p>
      </dgm:t>
    </dgm:pt>
    <dgm:pt modelId="{41673ABE-D515-44C4-95E9-E61CE030EE46}" type="parTrans" cxnId="{147A739D-43EC-4A71-95CB-C919B00131AB}">
      <dgm:prSet/>
      <dgm:spPr/>
      <dgm:t>
        <a:bodyPr/>
        <a:lstStyle/>
        <a:p>
          <a:endParaRPr lang="tr-TR"/>
        </a:p>
      </dgm:t>
    </dgm:pt>
    <dgm:pt modelId="{6AE112F6-D0B9-4591-BAE3-ABA5CDDB81F0}" type="sibTrans" cxnId="{147A739D-43EC-4A71-95CB-C919B00131AB}">
      <dgm:prSet/>
      <dgm:spPr/>
      <dgm:t>
        <a:bodyPr/>
        <a:lstStyle/>
        <a:p>
          <a:endParaRPr lang="tr-TR"/>
        </a:p>
      </dgm:t>
    </dgm:pt>
    <dgm:pt modelId="{E90B0395-E427-4A6F-8C52-3DCD3C8AE60E}">
      <dgm:prSet custT="1"/>
      <dgm:spPr/>
      <dgm:t>
        <a:bodyPr/>
        <a:lstStyle/>
        <a:p>
          <a:r>
            <a:rPr lang="tr-TR" sz="1200" b="1" dirty="0">
              <a:solidFill>
                <a:schemeClr val="tx1"/>
              </a:solidFill>
              <a:latin typeface="Arial" pitchFamily="34" charset="0"/>
              <a:cs typeface="Arial" pitchFamily="34" charset="0"/>
            </a:rPr>
            <a:t>Sınıf öğretmenlerinin %20’ye giren öğrencilerin gözlem formlarını e-okula girmesi.</a:t>
          </a:r>
          <a:endParaRPr lang="tr-TR" sz="1200" dirty="0">
            <a:latin typeface="Arial" pitchFamily="34" charset="0"/>
            <a:cs typeface="Arial" pitchFamily="34" charset="0"/>
          </a:endParaRPr>
        </a:p>
      </dgm:t>
    </dgm:pt>
    <dgm:pt modelId="{874A66D1-70CB-43E5-888E-B9F67015A5F9}" type="parTrans" cxnId="{057D3BA6-6685-4950-93AA-B99725B641D5}">
      <dgm:prSet/>
      <dgm:spPr/>
      <dgm:t>
        <a:bodyPr/>
        <a:lstStyle/>
        <a:p>
          <a:endParaRPr lang="tr-TR"/>
        </a:p>
      </dgm:t>
    </dgm:pt>
    <dgm:pt modelId="{CB611F44-1954-4A1E-B27F-D91D411FC6DD}" type="sibTrans" cxnId="{057D3BA6-6685-4950-93AA-B99725B641D5}">
      <dgm:prSet/>
      <dgm:spPr/>
      <dgm:t>
        <a:bodyPr/>
        <a:lstStyle/>
        <a:p>
          <a:endParaRPr lang="tr-TR"/>
        </a:p>
      </dgm:t>
    </dgm:pt>
    <dgm:pt modelId="{9210C600-B4F1-49FE-8003-0A0BFD62141A}">
      <dgm:prSet/>
      <dgm:spPr/>
      <dgm:t>
        <a:bodyPr/>
        <a:lstStyle/>
        <a:p>
          <a:r>
            <a:rPr lang="tr-TR" dirty="0"/>
            <a:t>5.</a:t>
          </a:r>
        </a:p>
      </dgm:t>
    </dgm:pt>
    <dgm:pt modelId="{3C2A9A5B-9E09-490B-ABF6-1F9B5A00EF07}" type="parTrans" cxnId="{DC152F73-219D-4D24-9209-A2BBFBD41DAB}">
      <dgm:prSet/>
      <dgm:spPr/>
      <dgm:t>
        <a:bodyPr/>
        <a:lstStyle/>
        <a:p>
          <a:endParaRPr lang="tr-TR"/>
        </a:p>
      </dgm:t>
    </dgm:pt>
    <dgm:pt modelId="{B1430189-AD85-4F5E-A982-3E79A28470C8}" type="sibTrans" cxnId="{DC152F73-219D-4D24-9209-A2BBFBD41DAB}">
      <dgm:prSet/>
      <dgm:spPr/>
      <dgm:t>
        <a:bodyPr/>
        <a:lstStyle/>
        <a:p>
          <a:endParaRPr lang="tr-TR"/>
        </a:p>
      </dgm:t>
    </dgm:pt>
    <dgm:pt modelId="{AF4C4B32-78B6-4170-835D-9EC676E6AD7F}">
      <dgm:prSet custT="1"/>
      <dgm:spPr/>
      <dgm:t>
        <a:bodyPr/>
        <a:lstStyle/>
        <a:p>
          <a:r>
            <a:rPr lang="tr-TR" sz="1200" b="1" dirty="0">
              <a:latin typeface="Arial" pitchFamily="34" charset="0"/>
              <a:cs typeface="Arial" pitchFamily="34" charset="0"/>
            </a:rPr>
            <a:t>Ön değerlendirmeye girecek öğrencilerin giriş belgelerinin e-okulda yayınlanması ve velilere tebliğ edilmesi.</a:t>
          </a:r>
        </a:p>
      </dgm:t>
    </dgm:pt>
    <dgm:pt modelId="{3DCB9921-3430-49C9-B848-03472AB350C2}" type="parTrans" cxnId="{D9E6F2A5-5EAC-4144-9C5E-F85E89AE28FA}">
      <dgm:prSet/>
      <dgm:spPr/>
      <dgm:t>
        <a:bodyPr/>
        <a:lstStyle/>
        <a:p>
          <a:endParaRPr lang="tr-TR"/>
        </a:p>
      </dgm:t>
    </dgm:pt>
    <dgm:pt modelId="{D176FABC-B43A-453C-89F5-190D1F57E42A}" type="sibTrans" cxnId="{D9E6F2A5-5EAC-4144-9C5E-F85E89AE28FA}">
      <dgm:prSet/>
      <dgm:spPr/>
      <dgm:t>
        <a:bodyPr/>
        <a:lstStyle/>
        <a:p>
          <a:endParaRPr lang="tr-TR"/>
        </a:p>
      </dgm:t>
    </dgm:pt>
    <dgm:pt modelId="{93C66479-4CCC-432F-ADA5-65DAC8C39C24}">
      <dgm:prSet phldrT="[Metin]" custT="1"/>
      <dgm:spPr/>
      <dgm:t>
        <a:bodyPr/>
        <a:lstStyle/>
        <a:p>
          <a:r>
            <a:rPr lang="tr-TR" sz="1200" dirty="0">
              <a:latin typeface="Arial" pitchFamily="34" charset="0"/>
              <a:cs typeface="Arial" pitchFamily="34" charset="0"/>
            </a:rPr>
            <a:t> 19-30 Aralık 2022</a:t>
          </a:r>
        </a:p>
      </dgm:t>
    </dgm:pt>
    <dgm:pt modelId="{8C0A8CE5-9573-49A7-9CD9-839D227E8FEB}" type="parTrans" cxnId="{4A8CA508-22EB-4D93-B610-B62C6D415C65}">
      <dgm:prSet/>
      <dgm:spPr/>
      <dgm:t>
        <a:bodyPr/>
        <a:lstStyle/>
        <a:p>
          <a:endParaRPr lang="tr-TR"/>
        </a:p>
      </dgm:t>
    </dgm:pt>
    <dgm:pt modelId="{EC8276A4-B7C1-4D4B-83AA-ADD87B2EB716}" type="sibTrans" cxnId="{4A8CA508-22EB-4D93-B610-B62C6D415C65}">
      <dgm:prSet/>
      <dgm:spPr/>
      <dgm:t>
        <a:bodyPr/>
        <a:lstStyle/>
        <a:p>
          <a:endParaRPr lang="tr-TR"/>
        </a:p>
      </dgm:t>
    </dgm:pt>
    <dgm:pt modelId="{D126EA17-344F-408B-AE3D-A9E408A2A101}">
      <dgm:prSet phldrT="[Metin]" custT="1"/>
      <dgm:spPr/>
      <dgm:t>
        <a:bodyPr/>
        <a:lstStyle/>
        <a:p>
          <a:r>
            <a:rPr lang="tr-TR" sz="1200" dirty="0">
              <a:latin typeface="Arial" pitchFamily="34" charset="0"/>
              <a:cs typeface="Arial" pitchFamily="34" charset="0"/>
            </a:rPr>
            <a:t> 19-30 Aralık 2022</a:t>
          </a:r>
        </a:p>
      </dgm:t>
    </dgm:pt>
    <dgm:pt modelId="{04B36CF7-817F-4E06-A1C3-C7BCA276779E}" type="parTrans" cxnId="{98C62EE9-6332-4601-91C2-7D3873E8C003}">
      <dgm:prSet/>
      <dgm:spPr/>
      <dgm:t>
        <a:bodyPr/>
        <a:lstStyle/>
        <a:p>
          <a:endParaRPr lang="tr-TR"/>
        </a:p>
      </dgm:t>
    </dgm:pt>
    <dgm:pt modelId="{F1DE7303-1E41-4612-9081-8F2CC2EE22E2}" type="sibTrans" cxnId="{98C62EE9-6332-4601-91C2-7D3873E8C003}">
      <dgm:prSet/>
      <dgm:spPr/>
      <dgm:t>
        <a:bodyPr/>
        <a:lstStyle/>
        <a:p>
          <a:endParaRPr lang="tr-TR"/>
        </a:p>
      </dgm:t>
    </dgm:pt>
    <dgm:pt modelId="{1D617710-3CA5-4E43-9708-6126FA51D60D}">
      <dgm:prSet phldrT="[Metin]" custT="1"/>
      <dgm:spPr/>
      <dgm:t>
        <a:bodyPr/>
        <a:lstStyle/>
        <a:p>
          <a:r>
            <a:rPr lang="tr-TR" sz="1200" dirty="0">
              <a:latin typeface="Arial" pitchFamily="34" charset="0"/>
              <a:cs typeface="Arial" pitchFamily="34" charset="0"/>
            </a:rPr>
            <a:t> 19-30 Aralık 2022</a:t>
          </a:r>
        </a:p>
      </dgm:t>
    </dgm:pt>
    <dgm:pt modelId="{2A85B1A3-CEEC-4873-9FE6-98FA5E5BBFC1}" type="parTrans" cxnId="{87524FEC-6554-4B16-AF79-56D8A90192D0}">
      <dgm:prSet/>
      <dgm:spPr/>
      <dgm:t>
        <a:bodyPr/>
        <a:lstStyle/>
        <a:p>
          <a:endParaRPr lang="tr-TR"/>
        </a:p>
      </dgm:t>
    </dgm:pt>
    <dgm:pt modelId="{827B21E4-1F21-403B-B857-A1094BCCC20B}" type="sibTrans" cxnId="{87524FEC-6554-4B16-AF79-56D8A90192D0}">
      <dgm:prSet/>
      <dgm:spPr/>
      <dgm:t>
        <a:bodyPr/>
        <a:lstStyle/>
        <a:p>
          <a:endParaRPr lang="tr-TR"/>
        </a:p>
      </dgm:t>
    </dgm:pt>
    <dgm:pt modelId="{D1DB2DBA-4B06-4C44-A3B9-0184BF7A569A}">
      <dgm:prSet custT="1"/>
      <dgm:spPr/>
      <dgm:t>
        <a:bodyPr/>
        <a:lstStyle/>
        <a:p>
          <a:r>
            <a:rPr lang="tr-TR" sz="1200" dirty="0">
              <a:latin typeface="Arial" pitchFamily="34" charset="0"/>
              <a:cs typeface="Arial" pitchFamily="34" charset="0"/>
            </a:rPr>
            <a:t> 19-30 Aralık 2022</a:t>
          </a:r>
        </a:p>
      </dgm:t>
    </dgm:pt>
    <dgm:pt modelId="{1239039A-B18A-4B67-A2CB-316700E6FEB5}" type="parTrans" cxnId="{D31741D9-B765-4573-B902-7F924A8C6C59}">
      <dgm:prSet/>
      <dgm:spPr/>
      <dgm:t>
        <a:bodyPr/>
        <a:lstStyle/>
        <a:p>
          <a:endParaRPr lang="tr-TR"/>
        </a:p>
      </dgm:t>
    </dgm:pt>
    <dgm:pt modelId="{64B64929-119F-4F04-B1C5-5635922E1874}" type="sibTrans" cxnId="{D31741D9-B765-4573-B902-7F924A8C6C59}">
      <dgm:prSet/>
      <dgm:spPr/>
      <dgm:t>
        <a:bodyPr/>
        <a:lstStyle/>
        <a:p>
          <a:endParaRPr lang="tr-TR"/>
        </a:p>
      </dgm:t>
    </dgm:pt>
    <dgm:pt modelId="{96CE8FD7-3FD8-453B-BDF2-2E5F7F34EDDA}">
      <dgm:prSet custT="1"/>
      <dgm:spPr/>
      <dgm:t>
        <a:bodyPr/>
        <a:lstStyle/>
        <a:p>
          <a:r>
            <a:rPr lang="tr-TR" sz="1200" b="0" dirty="0">
              <a:latin typeface="Arial" pitchFamily="34" charset="0"/>
              <a:cs typeface="Arial" pitchFamily="34" charset="0"/>
            </a:rPr>
            <a:t> 10 Ocak 2023</a:t>
          </a:r>
        </a:p>
      </dgm:t>
    </dgm:pt>
    <dgm:pt modelId="{9F2C14CA-71F8-42EF-8E17-4EB56A907225}" type="parTrans" cxnId="{9BA4A59F-269A-4822-9CF2-AC1E9EA940CA}">
      <dgm:prSet/>
      <dgm:spPr/>
      <dgm:t>
        <a:bodyPr/>
        <a:lstStyle/>
        <a:p>
          <a:endParaRPr lang="tr-TR"/>
        </a:p>
      </dgm:t>
    </dgm:pt>
    <dgm:pt modelId="{E7B8FBC7-4217-48D3-815A-8C076F1A55E4}" type="sibTrans" cxnId="{9BA4A59F-269A-4822-9CF2-AC1E9EA940CA}">
      <dgm:prSet/>
      <dgm:spPr/>
      <dgm:t>
        <a:bodyPr/>
        <a:lstStyle/>
        <a:p>
          <a:endParaRPr lang="tr-TR"/>
        </a:p>
      </dgm:t>
    </dgm:pt>
    <dgm:pt modelId="{D4BBBF17-1420-4635-B051-9EE370AE9A17}">
      <dgm:prSet/>
      <dgm:spPr/>
      <dgm:t>
        <a:bodyPr/>
        <a:lstStyle/>
        <a:p>
          <a:r>
            <a:rPr lang="tr-TR" dirty="0"/>
            <a:t>6.</a:t>
          </a:r>
        </a:p>
      </dgm:t>
    </dgm:pt>
    <dgm:pt modelId="{647E21EA-03F8-445F-B9F2-672BA6CA0138}" type="parTrans" cxnId="{1AF03A55-64F4-4336-A416-3B5547AABFB5}">
      <dgm:prSet/>
      <dgm:spPr/>
      <dgm:t>
        <a:bodyPr/>
        <a:lstStyle/>
        <a:p>
          <a:endParaRPr lang="tr-TR"/>
        </a:p>
      </dgm:t>
    </dgm:pt>
    <dgm:pt modelId="{46561E38-4FE7-41F4-8F0E-6AF31D6EACE5}" type="sibTrans" cxnId="{1AF03A55-64F4-4336-A416-3B5547AABFB5}">
      <dgm:prSet/>
      <dgm:spPr/>
      <dgm:t>
        <a:bodyPr/>
        <a:lstStyle/>
        <a:p>
          <a:endParaRPr lang="tr-TR"/>
        </a:p>
      </dgm:t>
    </dgm:pt>
    <dgm:pt modelId="{2CA4D15E-8FFB-4B6E-88C2-27FFF46FF4EE}">
      <dgm:prSet custT="1"/>
      <dgm:spPr/>
      <dgm:t>
        <a:bodyPr/>
        <a:lstStyle/>
        <a:p>
          <a:r>
            <a:rPr lang="tr-TR" sz="1200" b="1" dirty="0">
              <a:latin typeface="Arial" pitchFamily="34" charset="0"/>
              <a:cs typeface="Arial" pitchFamily="34" charset="0"/>
            </a:rPr>
            <a:t>Ön değerlendirmeye girecek öğrencilerin yetenek alanlarına göre değerlendirmeye alınması</a:t>
          </a:r>
          <a:endParaRPr lang="tr-TR" sz="1200" dirty="0"/>
        </a:p>
      </dgm:t>
    </dgm:pt>
    <dgm:pt modelId="{1B50DB66-F357-4864-9BE4-513F4624D988}" type="parTrans" cxnId="{70E05AA8-1A84-4D9C-A932-D1C36DAE3BDF}">
      <dgm:prSet/>
      <dgm:spPr/>
      <dgm:t>
        <a:bodyPr/>
        <a:lstStyle/>
        <a:p>
          <a:endParaRPr lang="tr-TR"/>
        </a:p>
      </dgm:t>
    </dgm:pt>
    <dgm:pt modelId="{05B07EAB-5C85-4CF6-8CCC-B4DCD2FA5CEB}" type="sibTrans" cxnId="{70E05AA8-1A84-4D9C-A932-D1C36DAE3BDF}">
      <dgm:prSet/>
      <dgm:spPr/>
      <dgm:t>
        <a:bodyPr/>
        <a:lstStyle/>
        <a:p>
          <a:endParaRPr lang="tr-TR"/>
        </a:p>
      </dgm:t>
    </dgm:pt>
    <dgm:pt modelId="{EA10398E-68F5-4A5A-AF4F-32CFDB8BE346}">
      <dgm:prSet custT="1"/>
      <dgm:spPr/>
      <dgm:t>
        <a:bodyPr/>
        <a:lstStyle/>
        <a:p>
          <a:r>
            <a:rPr lang="tr-TR" sz="1200" b="0" dirty="0">
              <a:latin typeface="Arial" pitchFamily="34" charset="0"/>
              <a:cs typeface="Arial" pitchFamily="34" charset="0"/>
            </a:rPr>
            <a:t>14 Ocak-09 Nisan 2023</a:t>
          </a:r>
        </a:p>
      </dgm:t>
    </dgm:pt>
    <dgm:pt modelId="{8B2C283D-165C-403E-B5B2-939B99D999BB}" type="parTrans" cxnId="{94C87417-9DCD-4407-B896-71E680DD8D74}">
      <dgm:prSet/>
      <dgm:spPr/>
      <dgm:t>
        <a:bodyPr/>
        <a:lstStyle/>
        <a:p>
          <a:endParaRPr lang="tr-TR"/>
        </a:p>
      </dgm:t>
    </dgm:pt>
    <dgm:pt modelId="{96751308-B0EE-4CE0-9DCC-79ADF9E95F53}" type="sibTrans" cxnId="{94C87417-9DCD-4407-B896-71E680DD8D74}">
      <dgm:prSet/>
      <dgm:spPr/>
      <dgm:t>
        <a:bodyPr/>
        <a:lstStyle/>
        <a:p>
          <a:endParaRPr lang="tr-TR"/>
        </a:p>
      </dgm:t>
    </dgm:pt>
    <dgm:pt modelId="{042D7DD8-7513-4D2D-BD4A-D3C69B6ABD08}">
      <dgm:prSet/>
      <dgm:spPr/>
      <dgm:t>
        <a:bodyPr/>
        <a:lstStyle/>
        <a:p>
          <a:r>
            <a:rPr lang="tr-TR" dirty="0"/>
            <a:t>7.</a:t>
          </a:r>
        </a:p>
      </dgm:t>
    </dgm:pt>
    <dgm:pt modelId="{27F66A6D-617F-4A8E-998A-2339DE6E6194}" type="parTrans" cxnId="{0EEF2213-F5F0-4631-9432-F415B8986656}">
      <dgm:prSet/>
      <dgm:spPr/>
      <dgm:t>
        <a:bodyPr/>
        <a:lstStyle/>
        <a:p>
          <a:endParaRPr lang="tr-TR"/>
        </a:p>
      </dgm:t>
    </dgm:pt>
    <dgm:pt modelId="{B700BD06-D6C6-482A-9EBA-EDBAE33C3984}" type="sibTrans" cxnId="{0EEF2213-F5F0-4631-9432-F415B8986656}">
      <dgm:prSet/>
      <dgm:spPr/>
      <dgm:t>
        <a:bodyPr/>
        <a:lstStyle/>
        <a:p>
          <a:endParaRPr lang="tr-TR"/>
        </a:p>
      </dgm:t>
    </dgm:pt>
    <dgm:pt modelId="{D4275608-A2E3-49D0-9CD5-461D5CCFF42D}">
      <dgm:prSet/>
      <dgm:spPr/>
      <dgm:t>
        <a:bodyPr/>
        <a:lstStyle/>
        <a:p>
          <a:r>
            <a:rPr lang="tr-TR" b="1">
              <a:solidFill>
                <a:schemeClr val="tx1"/>
              </a:solidFill>
              <a:latin typeface="Arial" pitchFamily="34" charset="0"/>
              <a:cs typeface="Arial" pitchFamily="34" charset="0"/>
            </a:rPr>
            <a:t>Bireysel Değerlendirmeye hak kazanan öğrencilerin ilan edilmesi</a:t>
          </a:r>
          <a:endParaRPr lang="tr-TR"/>
        </a:p>
      </dgm:t>
    </dgm:pt>
    <dgm:pt modelId="{97478073-CB82-48A5-97FC-96F6095CD1A5}" type="parTrans" cxnId="{AB20B65C-C436-4A37-B5A4-ACBCEC3D14B7}">
      <dgm:prSet/>
      <dgm:spPr/>
      <dgm:t>
        <a:bodyPr/>
        <a:lstStyle/>
        <a:p>
          <a:endParaRPr lang="tr-TR"/>
        </a:p>
      </dgm:t>
    </dgm:pt>
    <dgm:pt modelId="{47E7A182-35BE-49AF-9EF0-11EBB4E71371}" type="sibTrans" cxnId="{AB20B65C-C436-4A37-B5A4-ACBCEC3D14B7}">
      <dgm:prSet/>
      <dgm:spPr/>
      <dgm:t>
        <a:bodyPr/>
        <a:lstStyle/>
        <a:p>
          <a:endParaRPr lang="tr-TR"/>
        </a:p>
      </dgm:t>
    </dgm:pt>
    <dgm:pt modelId="{6F69549C-FAA8-49F3-9D2E-B083D5C41CF7}">
      <dgm:prSet/>
      <dgm:spPr/>
      <dgm:t>
        <a:bodyPr/>
        <a:lstStyle/>
        <a:p>
          <a:r>
            <a:rPr lang="tr-TR" dirty="0">
              <a:latin typeface="Arial" pitchFamily="34" charset="0"/>
              <a:cs typeface="Arial" pitchFamily="34" charset="0"/>
            </a:rPr>
            <a:t>19 Nisan 2023</a:t>
          </a:r>
        </a:p>
      </dgm:t>
    </dgm:pt>
    <dgm:pt modelId="{5B6FE355-E998-4D5B-B3AC-D7E5747145CB}" type="parTrans" cxnId="{086A30A4-3AB1-42EB-9349-B076AFADD1E1}">
      <dgm:prSet/>
      <dgm:spPr/>
      <dgm:t>
        <a:bodyPr/>
        <a:lstStyle/>
        <a:p>
          <a:endParaRPr lang="tr-TR"/>
        </a:p>
      </dgm:t>
    </dgm:pt>
    <dgm:pt modelId="{E0EE211F-863F-4945-9642-65D49CDB5B72}" type="sibTrans" cxnId="{086A30A4-3AB1-42EB-9349-B076AFADD1E1}">
      <dgm:prSet/>
      <dgm:spPr/>
      <dgm:t>
        <a:bodyPr/>
        <a:lstStyle/>
        <a:p>
          <a:endParaRPr lang="tr-TR"/>
        </a:p>
      </dgm:t>
    </dgm:pt>
    <dgm:pt modelId="{0FDE1453-5821-4F9B-A088-96C4ED2FE267}" type="pres">
      <dgm:prSet presAssocID="{6955C2D7-65AC-4603-93F6-1AFF0C0DAB20}" presName="linearFlow" presStyleCnt="0">
        <dgm:presLayoutVars>
          <dgm:dir/>
          <dgm:animLvl val="lvl"/>
          <dgm:resizeHandles val="exact"/>
        </dgm:presLayoutVars>
      </dgm:prSet>
      <dgm:spPr/>
    </dgm:pt>
    <dgm:pt modelId="{0A4EFF25-90A2-4856-AC95-828D4FA09430}" type="pres">
      <dgm:prSet presAssocID="{C873516D-E10E-4FD1-BC22-474364328851}" presName="composite" presStyleCnt="0"/>
      <dgm:spPr/>
    </dgm:pt>
    <dgm:pt modelId="{4B45D707-1351-4F34-A88B-477B2C15D16E}" type="pres">
      <dgm:prSet presAssocID="{C873516D-E10E-4FD1-BC22-474364328851}" presName="parentText" presStyleLbl="alignNode1" presStyleIdx="0" presStyleCnt="7">
        <dgm:presLayoutVars>
          <dgm:chMax val="1"/>
          <dgm:bulletEnabled val="1"/>
        </dgm:presLayoutVars>
      </dgm:prSet>
      <dgm:spPr/>
    </dgm:pt>
    <dgm:pt modelId="{CAECAAB8-E318-4D6F-A774-35FF223C9C13}" type="pres">
      <dgm:prSet presAssocID="{C873516D-E10E-4FD1-BC22-474364328851}" presName="descendantText" presStyleLbl="alignAcc1" presStyleIdx="0" presStyleCnt="7">
        <dgm:presLayoutVars>
          <dgm:bulletEnabled val="1"/>
        </dgm:presLayoutVars>
      </dgm:prSet>
      <dgm:spPr/>
    </dgm:pt>
    <dgm:pt modelId="{EB696EE7-2A18-454C-99A0-8F0964C56399}" type="pres">
      <dgm:prSet presAssocID="{78E78FCF-3323-4376-AA3B-2E605F6A2CF2}" presName="sp" presStyleCnt="0"/>
      <dgm:spPr/>
    </dgm:pt>
    <dgm:pt modelId="{B7AC8F42-B07B-48CE-8174-2709B9E4462B}" type="pres">
      <dgm:prSet presAssocID="{DBDE09CC-F9C6-4472-8407-4BBD228677BF}" presName="composite" presStyleCnt="0"/>
      <dgm:spPr/>
    </dgm:pt>
    <dgm:pt modelId="{83AA8BF0-1051-4370-87E5-082329995BC9}" type="pres">
      <dgm:prSet presAssocID="{DBDE09CC-F9C6-4472-8407-4BBD228677BF}" presName="parentText" presStyleLbl="alignNode1" presStyleIdx="1" presStyleCnt="7">
        <dgm:presLayoutVars>
          <dgm:chMax val="1"/>
          <dgm:bulletEnabled val="1"/>
        </dgm:presLayoutVars>
      </dgm:prSet>
      <dgm:spPr/>
    </dgm:pt>
    <dgm:pt modelId="{022B32DA-6267-4E33-A82E-9A1D8376277C}" type="pres">
      <dgm:prSet presAssocID="{DBDE09CC-F9C6-4472-8407-4BBD228677BF}" presName="descendantText" presStyleLbl="alignAcc1" presStyleIdx="1" presStyleCnt="7">
        <dgm:presLayoutVars>
          <dgm:bulletEnabled val="1"/>
        </dgm:presLayoutVars>
      </dgm:prSet>
      <dgm:spPr/>
    </dgm:pt>
    <dgm:pt modelId="{C0A32587-E726-4601-85EB-04076FF2D2A9}" type="pres">
      <dgm:prSet presAssocID="{11213E2B-8AFB-4184-803F-84551CB31662}" presName="sp" presStyleCnt="0"/>
      <dgm:spPr/>
    </dgm:pt>
    <dgm:pt modelId="{08062487-E8C8-4276-92C6-C49723FEB79A}" type="pres">
      <dgm:prSet presAssocID="{68DA5414-6166-45DA-811B-687A8E6935BA}" presName="composite" presStyleCnt="0"/>
      <dgm:spPr/>
    </dgm:pt>
    <dgm:pt modelId="{A002B11C-1A66-4574-832C-4834A4B0C09B}" type="pres">
      <dgm:prSet presAssocID="{68DA5414-6166-45DA-811B-687A8E6935BA}" presName="parentText" presStyleLbl="alignNode1" presStyleIdx="2" presStyleCnt="7">
        <dgm:presLayoutVars>
          <dgm:chMax val="1"/>
          <dgm:bulletEnabled val="1"/>
        </dgm:presLayoutVars>
      </dgm:prSet>
      <dgm:spPr/>
    </dgm:pt>
    <dgm:pt modelId="{7E9700A7-199E-482D-8E5F-4F0B476EDA43}" type="pres">
      <dgm:prSet presAssocID="{68DA5414-6166-45DA-811B-687A8E6935BA}" presName="descendantText" presStyleLbl="alignAcc1" presStyleIdx="2" presStyleCnt="7" custScaleY="124613">
        <dgm:presLayoutVars>
          <dgm:bulletEnabled val="1"/>
        </dgm:presLayoutVars>
      </dgm:prSet>
      <dgm:spPr/>
    </dgm:pt>
    <dgm:pt modelId="{22D95182-B47F-46B7-92CF-903403C6F6E7}" type="pres">
      <dgm:prSet presAssocID="{CA50C02A-459F-41DE-B35C-58AFC5A3FEB5}" presName="sp" presStyleCnt="0"/>
      <dgm:spPr/>
    </dgm:pt>
    <dgm:pt modelId="{D526371E-8B80-4E44-BF2F-066177139E1B}" type="pres">
      <dgm:prSet presAssocID="{46D92DAA-ED36-40C9-AB0D-5EDCE27815C5}" presName="composite" presStyleCnt="0"/>
      <dgm:spPr/>
    </dgm:pt>
    <dgm:pt modelId="{31DF41E8-F943-4D48-B1BA-1B85DBD38BB2}" type="pres">
      <dgm:prSet presAssocID="{46D92DAA-ED36-40C9-AB0D-5EDCE27815C5}" presName="parentText" presStyleLbl="alignNode1" presStyleIdx="3" presStyleCnt="7">
        <dgm:presLayoutVars>
          <dgm:chMax val="1"/>
          <dgm:bulletEnabled val="1"/>
        </dgm:presLayoutVars>
      </dgm:prSet>
      <dgm:spPr/>
    </dgm:pt>
    <dgm:pt modelId="{9F9E9140-A4E6-442A-8B49-FE7F328E483A}" type="pres">
      <dgm:prSet presAssocID="{46D92DAA-ED36-40C9-AB0D-5EDCE27815C5}" presName="descendantText" presStyleLbl="alignAcc1" presStyleIdx="3" presStyleCnt="7">
        <dgm:presLayoutVars>
          <dgm:bulletEnabled val="1"/>
        </dgm:presLayoutVars>
      </dgm:prSet>
      <dgm:spPr/>
    </dgm:pt>
    <dgm:pt modelId="{56AEEFFC-5BD6-48C8-B820-6AEAD549DD1D}" type="pres">
      <dgm:prSet presAssocID="{6AE112F6-D0B9-4591-BAE3-ABA5CDDB81F0}" presName="sp" presStyleCnt="0"/>
      <dgm:spPr/>
    </dgm:pt>
    <dgm:pt modelId="{3E5D3C1C-4F6D-4135-9080-5CB9BA99ECAB}" type="pres">
      <dgm:prSet presAssocID="{9210C600-B4F1-49FE-8003-0A0BFD62141A}" presName="composite" presStyleCnt="0"/>
      <dgm:spPr/>
    </dgm:pt>
    <dgm:pt modelId="{2DFBCCDD-4ED0-4B97-AEA9-B6AD4360CF90}" type="pres">
      <dgm:prSet presAssocID="{9210C600-B4F1-49FE-8003-0A0BFD62141A}" presName="parentText" presStyleLbl="alignNode1" presStyleIdx="4" presStyleCnt="7">
        <dgm:presLayoutVars>
          <dgm:chMax val="1"/>
          <dgm:bulletEnabled val="1"/>
        </dgm:presLayoutVars>
      </dgm:prSet>
      <dgm:spPr/>
    </dgm:pt>
    <dgm:pt modelId="{DE36DDB1-B79E-4675-A2FF-393D210805BC}" type="pres">
      <dgm:prSet presAssocID="{9210C600-B4F1-49FE-8003-0A0BFD62141A}" presName="descendantText" presStyleLbl="alignAcc1" presStyleIdx="4" presStyleCnt="7">
        <dgm:presLayoutVars>
          <dgm:bulletEnabled val="1"/>
        </dgm:presLayoutVars>
      </dgm:prSet>
      <dgm:spPr/>
    </dgm:pt>
    <dgm:pt modelId="{E72B1AEA-0616-4A51-BD97-1FE7DC9393DA}" type="pres">
      <dgm:prSet presAssocID="{B1430189-AD85-4F5E-A982-3E79A28470C8}" presName="sp" presStyleCnt="0"/>
      <dgm:spPr/>
    </dgm:pt>
    <dgm:pt modelId="{885E7F9D-3D8E-4AB3-9F26-DAEA482CB88E}" type="pres">
      <dgm:prSet presAssocID="{D4BBBF17-1420-4635-B051-9EE370AE9A17}" presName="composite" presStyleCnt="0"/>
      <dgm:spPr/>
    </dgm:pt>
    <dgm:pt modelId="{1C8381BF-DE8B-42D8-A546-5BAEBD9B933D}" type="pres">
      <dgm:prSet presAssocID="{D4BBBF17-1420-4635-B051-9EE370AE9A17}" presName="parentText" presStyleLbl="alignNode1" presStyleIdx="5" presStyleCnt="7">
        <dgm:presLayoutVars>
          <dgm:chMax val="1"/>
          <dgm:bulletEnabled val="1"/>
        </dgm:presLayoutVars>
      </dgm:prSet>
      <dgm:spPr/>
    </dgm:pt>
    <dgm:pt modelId="{21F09A74-2424-4FCB-B240-390C6DE65617}" type="pres">
      <dgm:prSet presAssocID="{D4BBBF17-1420-4635-B051-9EE370AE9A17}" presName="descendantText" presStyleLbl="alignAcc1" presStyleIdx="5" presStyleCnt="7">
        <dgm:presLayoutVars>
          <dgm:bulletEnabled val="1"/>
        </dgm:presLayoutVars>
      </dgm:prSet>
      <dgm:spPr/>
    </dgm:pt>
    <dgm:pt modelId="{19E9A5CF-E170-4F3E-A763-30FDC9BD4990}" type="pres">
      <dgm:prSet presAssocID="{46561E38-4FE7-41F4-8F0E-6AF31D6EACE5}" presName="sp" presStyleCnt="0"/>
      <dgm:spPr/>
    </dgm:pt>
    <dgm:pt modelId="{76845614-F082-4C3C-B82E-AD9BBFA0F903}" type="pres">
      <dgm:prSet presAssocID="{042D7DD8-7513-4D2D-BD4A-D3C69B6ABD08}" presName="composite" presStyleCnt="0"/>
      <dgm:spPr/>
    </dgm:pt>
    <dgm:pt modelId="{15964DF6-3EAF-4D30-9984-6B018D61D959}" type="pres">
      <dgm:prSet presAssocID="{042D7DD8-7513-4D2D-BD4A-D3C69B6ABD08}" presName="parentText" presStyleLbl="alignNode1" presStyleIdx="6" presStyleCnt="7">
        <dgm:presLayoutVars>
          <dgm:chMax val="1"/>
          <dgm:bulletEnabled val="1"/>
        </dgm:presLayoutVars>
      </dgm:prSet>
      <dgm:spPr/>
    </dgm:pt>
    <dgm:pt modelId="{90E5AE19-9AFB-411D-932D-28B571409C12}" type="pres">
      <dgm:prSet presAssocID="{042D7DD8-7513-4D2D-BD4A-D3C69B6ABD08}" presName="descendantText" presStyleLbl="alignAcc1" presStyleIdx="6" presStyleCnt="7">
        <dgm:presLayoutVars>
          <dgm:bulletEnabled val="1"/>
        </dgm:presLayoutVars>
      </dgm:prSet>
      <dgm:spPr/>
    </dgm:pt>
  </dgm:ptLst>
  <dgm:cxnLst>
    <dgm:cxn modelId="{4A8CA508-22EB-4D93-B610-B62C6D415C65}" srcId="{C873516D-E10E-4FD1-BC22-474364328851}" destId="{93C66479-4CCC-432F-ADA5-65DAC8C39C24}" srcOrd="1" destOrd="0" parTransId="{8C0A8CE5-9573-49A7-9CD9-839D227E8FEB}" sibTransId="{EC8276A4-B7C1-4D4B-83AA-ADD87B2EB716}"/>
    <dgm:cxn modelId="{4DF0CB09-C119-4636-ADB4-295F1A201E0D}" type="presOf" srcId="{1C438B03-AA14-4B1D-90DF-A00419CB0516}" destId="{CAECAAB8-E318-4D6F-A774-35FF223C9C13}" srcOrd="0" destOrd="0" presId="urn:microsoft.com/office/officeart/2005/8/layout/chevron2"/>
    <dgm:cxn modelId="{80F1C60B-7F30-4271-AEA6-5B9AAF5E341D}" type="presOf" srcId="{DBDE09CC-F9C6-4472-8407-4BBD228677BF}" destId="{83AA8BF0-1051-4370-87E5-082329995BC9}" srcOrd="0" destOrd="0" presId="urn:microsoft.com/office/officeart/2005/8/layout/chevron2"/>
    <dgm:cxn modelId="{0EEF2213-F5F0-4631-9432-F415B8986656}" srcId="{6955C2D7-65AC-4603-93F6-1AFF0C0DAB20}" destId="{042D7DD8-7513-4D2D-BD4A-D3C69B6ABD08}" srcOrd="6" destOrd="0" parTransId="{27F66A6D-617F-4A8E-998A-2339DE6E6194}" sibTransId="{B700BD06-D6C6-482A-9EBA-EDBAE33C3984}"/>
    <dgm:cxn modelId="{F0765D13-00BA-45ED-85BF-32EC706FF4FF}" type="presOf" srcId="{D4BBBF17-1420-4635-B051-9EE370AE9A17}" destId="{1C8381BF-DE8B-42D8-A546-5BAEBD9B933D}" srcOrd="0" destOrd="0" presId="urn:microsoft.com/office/officeart/2005/8/layout/chevron2"/>
    <dgm:cxn modelId="{7212CD15-F0E8-44ED-AE8E-CB976F48730D}" type="presOf" srcId="{2CA4D15E-8FFB-4B6E-88C2-27FFF46FF4EE}" destId="{21F09A74-2424-4FCB-B240-390C6DE65617}" srcOrd="0" destOrd="0" presId="urn:microsoft.com/office/officeart/2005/8/layout/chevron2"/>
    <dgm:cxn modelId="{94C87417-9DCD-4407-B896-71E680DD8D74}" srcId="{D4BBBF17-1420-4635-B051-9EE370AE9A17}" destId="{EA10398E-68F5-4A5A-AF4F-32CFDB8BE346}" srcOrd="1" destOrd="0" parTransId="{8B2C283D-165C-403E-B5B2-939B99D999BB}" sibTransId="{96751308-B0EE-4CE0-9DCC-79ADF9E95F53}"/>
    <dgm:cxn modelId="{7A659321-73E5-45C1-A6A5-82872AFADCF1}" type="presOf" srcId="{7F5223A4-E624-4BE0-84AB-804A6F05D1D5}" destId="{7E9700A7-199E-482D-8E5F-4F0B476EDA43}" srcOrd="0" destOrd="0" presId="urn:microsoft.com/office/officeart/2005/8/layout/chevron2"/>
    <dgm:cxn modelId="{3A82D62D-A73C-4AC8-9BD0-004E4F4518F5}" type="presOf" srcId="{D1DB2DBA-4B06-4C44-A3B9-0184BF7A569A}" destId="{9F9E9140-A4E6-442A-8B49-FE7F328E483A}" srcOrd="0" destOrd="1" presId="urn:microsoft.com/office/officeart/2005/8/layout/chevron2"/>
    <dgm:cxn modelId="{1BCB5836-8787-45BE-A0FD-CEABC98BA6C1}" type="presOf" srcId="{E90B0395-E427-4A6F-8C52-3DCD3C8AE60E}" destId="{9F9E9140-A4E6-442A-8B49-FE7F328E483A}" srcOrd="0" destOrd="0" presId="urn:microsoft.com/office/officeart/2005/8/layout/chevron2"/>
    <dgm:cxn modelId="{AB20B65C-C436-4A37-B5A4-ACBCEC3D14B7}" srcId="{042D7DD8-7513-4D2D-BD4A-D3C69B6ABD08}" destId="{D4275608-A2E3-49D0-9CD5-461D5CCFF42D}" srcOrd="0" destOrd="0" parTransId="{97478073-CB82-48A5-97FC-96F6095CD1A5}" sibTransId="{47E7A182-35BE-49AF-9EF0-11EBB4E71371}"/>
    <dgm:cxn modelId="{1D73AE43-83D4-4A1E-8C21-9746C8263006}" type="presOf" srcId="{042D7DD8-7513-4D2D-BD4A-D3C69B6ABD08}" destId="{15964DF6-3EAF-4D30-9984-6B018D61D959}" srcOrd="0" destOrd="0" presId="urn:microsoft.com/office/officeart/2005/8/layout/chevron2"/>
    <dgm:cxn modelId="{3648026B-0CFE-435F-88A3-C108CD378AE9}" type="presOf" srcId="{6F69549C-FAA8-49F3-9D2E-B083D5C41CF7}" destId="{90E5AE19-9AFB-411D-932D-28B571409C12}" srcOrd="0" destOrd="1" presId="urn:microsoft.com/office/officeart/2005/8/layout/chevron2"/>
    <dgm:cxn modelId="{33C3876B-073D-4490-A426-102BD1C92D4F}" type="presOf" srcId="{AF4C4B32-78B6-4170-835D-9EC676E6AD7F}" destId="{DE36DDB1-B79E-4675-A2FF-393D210805BC}" srcOrd="0" destOrd="0" presId="urn:microsoft.com/office/officeart/2005/8/layout/chevron2"/>
    <dgm:cxn modelId="{FA97EF50-FBB1-4A53-AFBF-0BCD2946F778}" srcId="{6955C2D7-65AC-4603-93F6-1AFF0C0DAB20}" destId="{68DA5414-6166-45DA-811B-687A8E6935BA}" srcOrd="2" destOrd="0" parTransId="{F8BAC29B-5817-4231-81C8-277333854FD1}" sibTransId="{CA50C02A-459F-41DE-B35C-58AFC5A3FEB5}"/>
    <dgm:cxn modelId="{DC152F73-219D-4D24-9209-A2BBFBD41DAB}" srcId="{6955C2D7-65AC-4603-93F6-1AFF0C0DAB20}" destId="{9210C600-B4F1-49FE-8003-0A0BFD62141A}" srcOrd="4" destOrd="0" parTransId="{3C2A9A5B-9E09-490B-ABF6-1F9B5A00EF07}" sibTransId="{B1430189-AD85-4F5E-A982-3E79A28470C8}"/>
    <dgm:cxn modelId="{1AF03A55-64F4-4336-A416-3B5547AABFB5}" srcId="{6955C2D7-65AC-4603-93F6-1AFF0C0DAB20}" destId="{D4BBBF17-1420-4635-B051-9EE370AE9A17}" srcOrd="5" destOrd="0" parTransId="{647E21EA-03F8-445F-B9F2-672BA6CA0138}" sibTransId="{46561E38-4FE7-41F4-8F0E-6AF31D6EACE5}"/>
    <dgm:cxn modelId="{64C8707B-5256-4781-9023-CA4B147AC273}" srcId="{6955C2D7-65AC-4603-93F6-1AFF0C0DAB20}" destId="{DBDE09CC-F9C6-4472-8407-4BBD228677BF}" srcOrd="1" destOrd="0" parTransId="{7B08A08C-4267-47BD-A2DD-331EF798F5E1}" sibTransId="{11213E2B-8AFB-4184-803F-84551CB31662}"/>
    <dgm:cxn modelId="{B08EC07E-36B9-4594-A01C-91EED0D4D587}" type="presOf" srcId="{D4275608-A2E3-49D0-9CD5-461D5CCFF42D}" destId="{90E5AE19-9AFB-411D-932D-28B571409C12}" srcOrd="0" destOrd="0" presId="urn:microsoft.com/office/officeart/2005/8/layout/chevron2"/>
    <dgm:cxn modelId="{D36C8D80-866E-4D58-A27D-1F76F148E561}" type="presOf" srcId="{C873516D-E10E-4FD1-BC22-474364328851}" destId="{4B45D707-1351-4F34-A88B-477B2C15D16E}" srcOrd="0" destOrd="0" presId="urn:microsoft.com/office/officeart/2005/8/layout/chevron2"/>
    <dgm:cxn modelId="{ED92B888-0070-47DA-BFCE-9256ACA14C28}" type="presOf" srcId="{EA10398E-68F5-4A5A-AF4F-32CFDB8BE346}" destId="{21F09A74-2424-4FCB-B240-390C6DE65617}" srcOrd="0" destOrd="1" presId="urn:microsoft.com/office/officeart/2005/8/layout/chevron2"/>
    <dgm:cxn modelId="{6ACE2891-DB1F-4911-87D4-E3EE390EB263}" type="presOf" srcId="{4709103C-5394-4CB2-88BA-871E0EA6BB17}" destId="{022B32DA-6267-4E33-A82E-9A1D8376277C}" srcOrd="0" destOrd="0" presId="urn:microsoft.com/office/officeart/2005/8/layout/chevron2"/>
    <dgm:cxn modelId="{147A739D-43EC-4A71-95CB-C919B00131AB}" srcId="{6955C2D7-65AC-4603-93F6-1AFF0C0DAB20}" destId="{46D92DAA-ED36-40C9-AB0D-5EDCE27815C5}" srcOrd="3" destOrd="0" parTransId="{41673ABE-D515-44C4-95E9-E61CE030EE46}" sibTransId="{6AE112F6-D0B9-4591-BAE3-ABA5CDDB81F0}"/>
    <dgm:cxn modelId="{9BA4A59F-269A-4822-9CF2-AC1E9EA940CA}" srcId="{9210C600-B4F1-49FE-8003-0A0BFD62141A}" destId="{96CE8FD7-3FD8-453B-BDF2-2E5F7F34EDDA}" srcOrd="1" destOrd="0" parTransId="{9F2C14CA-71F8-42EF-8E17-4EB56A907225}" sibTransId="{E7B8FBC7-4217-48D3-815A-8C076F1A55E4}"/>
    <dgm:cxn modelId="{086A30A4-3AB1-42EB-9349-B076AFADD1E1}" srcId="{042D7DD8-7513-4D2D-BD4A-D3C69B6ABD08}" destId="{6F69549C-FAA8-49F3-9D2E-B083D5C41CF7}" srcOrd="1" destOrd="0" parTransId="{5B6FE355-E998-4D5B-B3AC-D7E5747145CB}" sibTransId="{E0EE211F-863F-4945-9642-65D49CDB5B72}"/>
    <dgm:cxn modelId="{8F2F54A5-7FE8-40E5-B8FE-7F93B5984937}" type="presOf" srcId="{D126EA17-344F-408B-AE3D-A9E408A2A101}" destId="{022B32DA-6267-4E33-A82E-9A1D8376277C}" srcOrd="0" destOrd="1" presId="urn:microsoft.com/office/officeart/2005/8/layout/chevron2"/>
    <dgm:cxn modelId="{D9E6F2A5-5EAC-4144-9C5E-F85E89AE28FA}" srcId="{9210C600-B4F1-49FE-8003-0A0BFD62141A}" destId="{AF4C4B32-78B6-4170-835D-9EC676E6AD7F}" srcOrd="0" destOrd="0" parTransId="{3DCB9921-3430-49C9-B848-03472AB350C2}" sibTransId="{D176FABC-B43A-453C-89F5-190D1F57E42A}"/>
    <dgm:cxn modelId="{057D3BA6-6685-4950-93AA-B99725B641D5}" srcId="{46D92DAA-ED36-40C9-AB0D-5EDCE27815C5}" destId="{E90B0395-E427-4A6F-8C52-3DCD3C8AE60E}" srcOrd="0" destOrd="0" parTransId="{874A66D1-70CB-43E5-888E-B9F67015A5F9}" sibTransId="{CB611F44-1954-4A1E-B27F-D91D411FC6DD}"/>
    <dgm:cxn modelId="{70E05AA8-1A84-4D9C-A932-D1C36DAE3BDF}" srcId="{D4BBBF17-1420-4635-B051-9EE370AE9A17}" destId="{2CA4D15E-8FFB-4B6E-88C2-27FFF46FF4EE}" srcOrd="0" destOrd="0" parTransId="{1B50DB66-F357-4864-9BE4-513F4624D988}" sibTransId="{05B07EAB-5C85-4CF6-8CCC-B4DCD2FA5CEB}"/>
    <dgm:cxn modelId="{7E7A59AD-3BFF-459E-BB35-876B0B740F67}" type="presOf" srcId="{68DA5414-6166-45DA-811B-687A8E6935BA}" destId="{A002B11C-1A66-4574-832C-4834A4B0C09B}" srcOrd="0" destOrd="0" presId="urn:microsoft.com/office/officeart/2005/8/layout/chevron2"/>
    <dgm:cxn modelId="{3920B3AD-87E6-44BE-A30C-380F0FE7466A}" srcId="{6955C2D7-65AC-4603-93F6-1AFF0C0DAB20}" destId="{C873516D-E10E-4FD1-BC22-474364328851}" srcOrd="0" destOrd="0" parTransId="{5C3980F0-A889-4DE9-AF02-72F1F553D26F}" sibTransId="{78E78FCF-3323-4376-AA3B-2E605F6A2CF2}"/>
    <dgm:cxn modelId="{617C14AE-ECFF-45A2-885B-B4F806393421}" type="presOf" srcId="{9210C600-B4F1-49FE-8003-0A0BFD62141A}" destId="{2DFBCCDD-4ED0-4B97-AEA9-B6AD4360CF90}" srcOrd="0" destOrd="0" presId="urn:microsoft.com/office/officeart/2005/8/layout/chevron2"/>
    <dgm:cxn modelId="{ABF5F4B5-0010-4C7E-AC15-FBA89D4C7D4D}" srcId="{68DA5414-6166-45DA-811B-687A8E6935BA}" destId="{7F5223A4-E624-4BE0-84AB-804A6F05D1D5}" srcOrd="0" destOrd="0" parTransId="{10D076A9-A087-4F3A-AF66-14AFED9B24E3}" sibTransId="{C45E3549-693B-4F49-A608-89CE6A092902}"/>
    <dgm:cxn modelId="{55D37DB9-3980-44AE-9C5F-6651D128A75A}" srcId="{C873516D-E10E-4FD1-BC22-474364328851}" destId="{1C438B03-AA14-4B1D-90DF-A00419CB0516}" srcOrd="0" destOrd="0" parTransId="{777DEE9C-8CEE-49D4-834C-44056CDFFE41}" sibTransId="{58D4E188-7EDE-4213-AA40-84576294CD52}"/>
    <dgm:cxn modelId="{B62561CB-152E-43D7-BAD4-3D994819187D}" type="presOf" srcId="{1D617710-3CA5-4E43-9708-6126FA51D60D}" destId="{7E9700A7-199E-482D-8E5F-4F0B476EDA43}" srcOrd="0" destOrd="1" presId="urn:microsoft.com/office/officeart/2005/8/layout/chevron2"/>
    <dgm:cxn modelId="{1BDAE5CD-0775-4D6A-9432-4A3BB9A8BE70}" type="presOf" srcId="{6955C2D7-65AC-4603-93F6-1AFF0C0DAB20}" destId="{0FDE1453-5821-4F9B-A088-96C4ED2FE267}" srcOrd="0" destOrd="0" presId="urn:microsoft.com/office/officeart/2005/8/layout/chevron2"/>
    <dgm:cxn modelId="{D2066BD6-053C-439D-824C-90EC35FF4234}" type="presOf" srcId="{46D92DAA-ED36-40C9-AB0D-5EDCE27815C5}" destId="{31DF41E8-F943-4D48-B1BA-1B85DBD38BB2}" srcOrd="0" destOrd="0" presId="urn:microsoft.com/office/officeart/2005/8/layout/chevron2"/>
    <dgm:cxn modelId="{D31741D9-B765-4573-B902-7F924A8C6C59}" srcId="{46D92DAA-ED36-40C9-AB0D-5EDCE27815C5}" destId="{D1DB2DBA-4B06-4C44-A3B9-0184BF7A569A}" srcOrd="1" destOrd="0" parTransId="{1239039A-B18A-4B67-A2CB-316700E6FEB5}" sibTransId="{64B64929-119F-4F04-B1C5-5635922E1874}"/>
    <dgm:cxn modelId="{FF7847E0-AE1B-4DDD-BA31-2247125D478E}" srcId="{DBDE09CC-F9C6-4472-8407-4BBD228677BF}" destId="{4709103C-5394-4CB2-88BA-871E0EA6BB17}" srcOrd="0" destOrd="0" parTransId="{836250FD-C77F-4B03-97D0-4CA666947A1D}" sibTransId="{A501899A-B841-4F33-A0D2-4216582AD7EA}"/>
    <dgm:cxn modelId="{98C62EE9-6332-4601-91C2-7D3873E8C003}" srcId="{DBDE09CC-F9C6-4472-8407-4BBD228677BF}" destId="{D126EA17-344F-408B-AE3D-A9E408A2A101}" srcOrd="1" destOrd="0" parTransId="{04B36CF7-817F-4E06-A1C3-C7BCA276779E}" sibTransId="{F1DE7303-1E41-4612-9081-8F2CC2EE22E2}"/>
    <dgm:cxn modelId="{87524FEC-6554-4B16-AF79-56D8A90192D0}" srcId="{68DA5414-6166-45DA-811B-687A8E6935BA}" destId="{1D617710-3CA5-4E43-9708-6126FA51D60D}" srcOrd="1" destOrd="0" parTransId="{2A85B1A3-CEEC-4873-9FE6-98FA5E5BBFC1}" sibTransId="{827B21E4-1F21-403B-B857-A1094BCCC20B}"/>
    <dgm:cxn modelId="{00E341EF-0697-4326-800D-09BA3B384CF9}" type="presOf" srcId="{93C66479-4CCC-432F-ADA5-65DAC8C39C24}" destId="{CAECAAB8-E318-4D6F-A774-35FF223C9C13}" srcOrd="0" destOrd="1" presId="urn:microsoft.com/office/officeart/2005/8/layout/chevron2"/>
    <dgm:cxn modelId="{916D94F8-E320-4BC3-BC6A-32B917801C24}" type="presOf" srcId="{96CE8FD7-3FD8-453B-BDF2-2E5F7F34EDDA}" destId="{DE36DDB1-B79E-4675-A2FF-393D210805BC}" srcOrd="0" destOrd="1" presId="urn:microsoft.com/office/officeart/2005/8/layout/chevron2"/>
    <dgm:cxn modelId="{CB75C82C-7C88-4F78-880C-44EE78BEC75C}" type="presParOf" srcId="{0FDE1453-5821-4F9B-A088-96C4ED2FE267}" destId="{0A4EFF25-90A2-4856-AC95-828D4FA09430}" srcOrd="0" destOrd="0" presId="urn:microsoft.com/office/officeart/2005/8/layout/chevron2"/>
    <dgm:cxn modelId="{B315A751-2CE7-48A7-8E0A-2B40BCF3D08D}" type="presParOf" srcId="{0A4EFF25-90A2-4856-AC95-828D4FA09430}" destId="{4B45D707-1351-4F34-A88B-477B2C15D16E}" srcOrd="0" destOrd="0" presId="urn:microsoft.com/office/officeart/2005/8/layout/chevron2"/>
    <dgm:cxn modelId="{D1D31F38-A95A-48A0-B6AA-C2228CA7AD35}" type="presParOf" srcId="{0A4EFF25-90A2-4856-AC95-828D4FA09430}" destId="{CAECAAB8-E318-4D6F-A774-35FF223C9C13}" srcOrd="1" destOrd="0" presId="urn:microsoft.com/office/officeart/2005/8/layout/chevron2"/>
    <dgm:cxn modelId="{77831203-DCCC-413B-9787-F30AAAD38A86}" type="presParOf" srcId="{0FDE1453-5821-4F9B-A088-96C4ED2FE267}" destId="{EB696EE7-2A18-454C-99A0-8F0964C56399}" srcOrd="1" destOrd="0" presId="urn:microsoft.com/office/officeart/2005/8/layout/chevron2"/>
    <dgm:cxn modelId="{BDEF50E9-0720-4D66-B74F-6EF1E5CD8B67}" type="presParOf" srcId="{0FDE1453-5821-4F9B-A088-96C4ED2FE267}" destId="{B7AC8F42-B07B-48CE-8174-2709B9E4462B}" srcOrd="2" destOrd="0" presId="urn:microsoft.com/office/officeart/2005/8/layout/chevron2"/>
    <dgm:cxn modelId="{804EB23B-59C4-421D-B323-A18A82B5CEBC}" type="presParOf" srcId="{B7AC8F42-B07B-48CE-8174-2709B9E4462B}" destId="{83AA8BF0-1051-4370-87E5-082329995BC9}" srcOrd="0" destOrd="0" presId="urn:microsoft.com/office/officeart/2005/8/layout/chevron2"/>
    <dgm:cxn modelId="{6D99D037-E474-4001-9F54-978B290CF8F9}" type="presParOf" srcId="{B7AC8F42-B07B-48CE-8174-2709B9E4462B}" destId="{022B32DA-6267-4E33-A82E-9A1D8376277C}" srcOrd="1" destOrd="0" presId="urn:microsoft.com/office/officeart/2005/8/layout/chevron2"/>
    <dgm:cxn modelId="{7873B109-CA81-4B25-8584-C3757AA26E12}" type="presParOf" srcId="{0FDE1453-5821-4F9B-A088-96C4ED2FE267}" destId="{C0A32587-E726-4601-85EB-04076FF2D2A9}" srcOrd="3" destOrd="0" presId="urn:microsoft.com/office/officeart/2005/8/layout/chevron2"/>
    <dgm:cxn modelId="{66146E17-BBDE-4D63-8624-980961B6492E}" type="presParOf" srcId="{0FDE1453-5821-4F9B-A088-96C4ED2FE267}" destId="{08062487-E8C8-4276-92C6-C49723FEB79A}" srcOrd="4" destOrd="0" presId="urn:microsoft.com/office/officeart/2005/8/layout/chevron2"/>
    <dgm:cxn modelId="{15D7745C-9636-42BD-BB7B-6048C78678E6}" type="presParOf" srcId="{08062487-E8C8-4276-92C6-C49723FEB79A}" destId="{A002B11C-1A66-4574-832C-4834A4B0C09B}" srcOrd="0" destOrd="0" presId="urn:microsoft.com/office/officeart/2005/8/layout/chevron2"/>
    <dgm:cxn modelId="{A79D8F57-6DE6-45F7-ABD8-04B91696481C}" type="presParOf" srcId="{08062487-E8C8-4276-92C6-C49723FEB79A}" destId="{7E9700A7-199E-482D-8E5F-4F0B476EDA43}" srcOrd="1" destOrd="0" presId="urn:microsoft.com/office/officeart/2005/8/layout/chevron2"/>
    <dgm:cxn modelId="{DC0C9E97-3B63-4BF3-8C25-12BC8D3E0C5F}" type="presParOf" srcId="{0FDE1453-5821-4F9B-A088-96C4ED2FE267}" destId="{22D95182-B47F-46B7-92CF-903403C6F6E7}" srcOrd="5" destOrd="0" presId="urn:microsoft.com/office/officeart/2005/8/layout/chevron2"/>
    <dgm:cxn modelId="{20CC42DA-8F91-4CCF-AC6A-DFAE58B58988}" type="presParOf" srcId="{0FDE1453-5821-4F9B-A088-96C4ED2FE267}" destId="{D526371E-8B80-4E44-BF2F-066177139E1B}" srcOrd="6" destOrd="0" presId="urn:microsoft.com/office/officeart/2005/8/layout/chevron2"/>
    <dgm:cxn modelId="{F478B37C-2060-4ADD-9854-925B1986C275}" type="presParOf" srcId="{D526371E-8B80-4E44-BF2F-066177139E1B}" destId="{31DF41E8-F943-4D48-B1BA-1B85DBD38BB2}" srcOrd="0" destOrd="0" presId="urn:microsoft.com/office/officeart/2005/8/layout/chevron2"/>
    <dgm:cxn modelId="{18FD95C0-7941-4E47-9BA0-2DC71401F23D}" type="presParOf" srcId="{D526371E-8B80-4E44-BF2F-066177139E1B}" destId="{9F9E9140-A4E6-442A-8B49-FE7F328E483A}" srcOrd="1" destOrd="0" presId="urn:microsoft.com/office/officeart/2005/8/layout/chevron2"/>
    <dgm:cxn modelId="{324E6E3C-7D3C-4631-9657-2B7BE6C22AF3}" type="presParOf" srcId="{0FDE1453-5821-4F9B-A088-96C4ED2FE267}" destId="{56AEEFFC-5BD6-48C8-B820-6AEAD549DD1D}" srcOrd="7" destOrd="0" presId="urn:microsoft.com/office/officeart/2005/8/layout/chevron2"/>
    <dgm:cxn modelId="{C57B28CA-873D-473C-9C81-135BD20E90E5}" type="presParOf" srcId="{0FDE1453-5821-4F9B-A088-96C4ED2FE267}" destId="{3E5D3C1C-4F6D-4135-9080-5CB9BA99ECAB}" srcOrd="8" destOrd="0" presId="urn:microsoft.com/office/officeart/2005/8/layout/chevron2"/>
    <dgm:cxn modelId="{138664FD-52B4-452F-868C-7DE4F33B089B}" type="presParOf" srcId="{3E5D3C1C-4F6D-4135-9080-5CB9BA99ECAB}" destId="{2DFBCCDD-4ED0-4B97-AEA9-B6AD4360CF90}" srcOrd="0" destOrd="0" presId="urn:microsoft.com/office/officeart/2005/8/layout/chevron2"/>
    <dgm:cxn modelId="{4B304808-F496-47EB-AF60-70BD1735A033}" type="presParOf" srcId="{3E5D3C1C-4F6D-4135-9080-5CB9BA99ECAB}" destId="{DE36DDB1-B79E-4675-A2FF-393D210805BC}" srcOrd="1" destOrd="0" presId="urn:microsoft.com/office/officeart/2005/8/layout/chevron2"/>
    <dgm:cxn modelId="{CFEF37EA-5A0F-4527-9957-5E179FC6B0E8}" type="presParOf" srcId="{0FDE1453-5821-4F9B-A088-96C4ED2FE267}" destId="{E72B1AEA-0616-4A51-BD97-1FE7DC9393DA}" srcOrd="9" destOrd="0" presId="urn:microsoft.com/office/officeart/2005/8/layout/chevron2"/>
    <dgm:cxn modelId="{93488EFD-CF7B-45F5-AD03-AB065FF7B5B9}" type="presParOf" srcId="{0FDE1453-5821-4F9B-A088-96C4ED2FE267}" destId="{885E7F9D-3D8E-4AB3-9F26-DAEA482CB88E}" srcOrd="10" destOrd="0" presId="urn:microsoft.com/office/officeart/2005/8/layout/chevron2"/>
    <dgm:cxn modelId="{AC909C7A-5B77-4165-B48A-4EF488CCD0F9}" type="presParOf" srcId="{885E7F9D-3D8E-4AB3-9F26-DAEA482CB88E}" destId="{1C8381BF-DE8B-42D8-A546-5BAEBD9B933D}" srcOrd="0" destOrd="0" presId="urn:microsoft.com/office/officeart/2005/8/layout/chevron2"/>
    <dgm:cxn modelId="{ACB1DE67-8443-416E-BD7E-F44E39749C7E}" type="presParOf" srcId="{885E7F9D-3D8E-4AB3-9F26-DAEA482CB88E}" destId="{21F09A74-2424-4FCB-B240-390C6DE65617}" srcOrd="1" destOrd="0" presId="urn:microsoft.com/office/officeart/2005/8/layout/chevron2"/>
    <dgm:cxn modelId="{0563E31F-7145-46BA-8553-8125F45647CF}" type="presParOf" srcId="{0FDE1453-5821-4F9B-A088-96C4ED2FE267}" destId="{19E9A5CF-E170-4F3E-A763-30FDC9BD4990}" srcOrd="11" destOrd="0" presId="urn:microsoft.com/office/officeart/2005/8/layout/chevron2"/>
    <dgm:cxn modelId="{2E0212C7-9861-4698-BF2E-62840F9780DF}" type="presParOf" srcId="{0FDE1453-5821-4F9B-A088-96C4ED2FE267}" destId="{76845614-F082-4C3C-B82E-AD9BBFA0F903}" srcOrd="12" destOrd="0" presId="urn:microsoft.com/office/officeart/2005/8/layout/chevron2"/>
    <dgm:cxn modelId="{900B2ECE-CAB8-489F-8C82-F0F2D5023AE4}" type="presParOf" srcId="{76845614-F082-4C3C-B82E-AD9BBFA0F903}" destId="{15964DF6-3EAF-4D30-9984-6B018D61D959}" srcOrd="0" destOrd="0" presId="urn:microsoft.com/office/officeart/2005/8/layout/chevron2"/>
    <dgm:cxn modelId="{B717E7BB-697F-4272-8FCD-F7CD94F8A5EE}" type="presParOf" srcId="{76845614-F082-4C3C-B82E-AD9BBFA0F903}" destId="{90E5AE19-9AFB-411D-932D-28B571409C12}"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55C2D7-65AC-4603-93F6-1AFF0C0DAB20}"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tr-TR"/>
        </a:p>
      </dgm:t>
    </dgm:pt>
    <dgm:pt modelId="{C873516D-E10E-4FD1-BC22-474364328851}">
      <dgm:prSet phldrT="[Metin]"/>
      <dgm:spPr/>
      <dgm:t>
        <a:bodyPr/>
        <a:lstStyle/>
        <a:p>
          <a:r>
            <a:rPr lang="tr-TR" dirty="0"/>
            <a:t>8.</a:t>
          </a:r>
        </a:p>
      </dgm:t>
    </dgm:pt>
    <dgm:pt modelId="{5C3980F0-A889-4DE9-AF02-72F1F553D26F}" type="parTrans" cxnId="{3920B3AD-87E6-44BE-A30C-380F0FE7466A}">
      <dgm:prSet/>
      <dgm:spPr/>
      <dgm:t>
        <a:bodyPr/>
        <a:lstStyle/>
        <a:p>
          <a:endParaRPr lang="tr-TR"/>
        </a:p>
      </dgm:t>
    </dgm:pt>
    <dgm:pt modelId="{78E78FCF-3323-4376-AA3B-2E605F6A2CF2}" type="sibTrans" cxnId="{3920B3AD-87E6-44BE-A30C-380F0FE7466A}">
      <dgm:prSet/>
      <dgm:spPr/>
      <dgm:t>
        <a:bodyPr/>
        <a:lstStyle/>
        <a:p>
          <a:endParaRPr lang="tr-TR"/>
        </a:p>
      </dgm:t>
    </dgm:pt>
    <dgm:pt modelId="{DBDE09CC-F9C6-4472-8407-4BBD228677BF}">
      <dgm:prSet phldrT="[Metin]"/>
      <dgm:spPr/>
      <dgm:t>
        <a:bodyPr/>
        <a:lstStyle/>
        <a:p>
          <a:r>
            <a:rPr lang="tr-TR" dirty="0"/>
            <a:t>9.</a:t>
          </a:r>
        </a:p>
      </dgm:t>
    </dgm:pt>
    <dgm:pt modelId="{7B08A08C-4267-47BD-A2DD-331EF798F5E1}" type="parTrans" cxnId="{64C8707B-5256-4781-9023-CA4B147AC273}">
      <dgm:prSet/>
      <dgm:spPr/>
      <dgm:t>
        <a:bodyPr/>
        <a:lstStyle/>
        <a:p>
          <a:endParaRPr lang="tr-TR"/>
        </a:p>
      </dgm:t>
    </dgm:pt>
    <dgm:pt modelId="{11213E2B-8AFB-4184-803F-84551CB31662}" type="sibTrans" cxnId="{64C8707B-5256-4781-9023-CA4B147AC273}">
      <dgm:prSet/>
      <dgm:spPr/>
      <dgm:t>
        <a:bodyPr/>
        <a:lstStyle/>
        <a:p>
          <a:endParaRPr lang="tr-TR"/>
        </a:p>
      </dgm:t>
    </dgm:pt>
    <dgm:pt modelId="{4709103C-5394-4CB2-88BA-871E0EA6BB17}">
      <dgm:prSet phldrT="[Metin]" custT="1"/>
      <dgm:spPr/>
      <dgm:t>
        <a:bodyPr/>
        <a:lstStyle/>
        <a:p>
          <a:r>
            <a:rPr lang="tr-TR" sz="1200" b="1" dirty="0">
              <a:latin typeface="Arial" pitchFamily="34" charset="0"/>
              <a:cs typeface="Arial" pitchFamily="34" charset="0"/>
            </a:rPr>
            <a:t>Bireysel değerlendirmeye girecek öğrencilerin randevularının oluşturulması.</a:t>
          </a:r>
          <a:endParaRPr lang="tr-TR" sz="1200" dirty="0">
            <a:latin typeface="Arial" pitchFamily="34" charset="0"/>
            <a:cs typeface="Arial" pitchFamily="34" charset="0"/>
          </a:endParaRPr>
        </a:p>
      </dgm:t>
    </dgm:pt>
    <dgm:pt modelId="{836250FD-C77F-4B03-97D0-4CA666947A1D}" type="parTrans" cxnId="{FF7847E0-AE1B-4DDD-BA31-2247125D478E}">
      <dgm:prSet/>
      <dgm:spPr/>
      <dgm:t>
        <a:bodyPr/>
        <a:lstStyle/>
        <a:p>
          <a:endParaRPr lang="tr-TR"/>
        </a:p>
      </dgm:t>
    </dgm:pt>
    <dgm:pt modelId="{A501899A-B841-4F33-A0D2-4216582AD7EA}" type="sibTrans" cxnId="{FF7847E0-AE1B-4DDD-BA31-2247125D478E}">
      <dgm:prSet/>
      <dgm:spPr/>
      <dgm:t>
        <a:bodyPr/>
        <a:lstStyle/>
        <a:p>
          <a:endParaRPr lang="tr-TR"/>
        </a:p>
      </dgm:t>
    </dgm:pt>
    <dgm:pt modelId="{68DA5414-6166-45DA-811B-687A8E6935BA}">
      <dgm:prSet phldrT="[Metin]"/>
      <dgm:spPr/>
      <dgm:t>
        <a:bodyPr/>
        <a:lstStyle/>
        <a:p>
          <a:r>
            <a:rPr lang="tr-TR" dirty="0"/>
            <a:t>10.</a:t>
          </a:r>
        </a:p>
      </dgm:t>
    </dgm:pt>
    <dgm:pt modelId="{F8BAC29B-5817-4231-81C8-277333854FD1}" type="parTrans" cxnId="{FA97EF50-FBB1-4A53-AFBF-0BCD2946F778}">
      <dgm:prSet/>
      <dgm:spPr/>
      <dgm:t>
        <a:bodyPr/>
        <a:lstStyle/>
        <a:p>
          <a:endParaRPr lang="tr-TR"/>
        </a:p>
      </dgm:t>
    </dgm:pt>
    <dgm:pt modelId="{CA50C02A-459F-41DE-B35C-58AFC5A3FEB5}" type="sibTrans" cxnId="{FA97EF50-FBB1-4A53-AFBF-0BCD2946F778}">
      <dgm:prSet/>
      <dgm:spPr/>
      <dgm:t>
        <a:bodyPr/>
        <a:lstStyle/>
        <a:p>
          <a:endParaRPr lang="tr-TR"/>
        </a:p>
      </dgm:t>
    </dgm:pt>
    <dgm:pt modelId="{7F5223A4-E624-4BE0-84AB-804A6F05D1D5}">
      <dgm:prSet phldrT="[Metin]" custT="1"/>
      <dgm:spPr/>
      <dgm:t>
        <a:bodyPr/>
        <a:lstStyle/>
        <a:p>
          <a:r>
            <a:rPr lang="tr-TR" sz="1200" b="1" dirty="0">
              <a:latin typeface="Arial" pitchFamily="34" charset="0"/>
              <a:cs typeface="Arial" pitchFamily="34" charset="0"/>
            </a:rPr>
            <a:t>Bireysel değerlendirmeye girecek öğrencilerin giriş belgelerinin e-okulda yayınlanması ve velilere tebliğ edilmesi.</a:t>
          </a:r>
          <a:endParaRPr lang="tr-TR" sz="1200" dirty="0">
            <a:latin typeface="Arial" pitchFamily="34" charset="0"/>
            <a:cs typeface="Arial" pitchFamily="34" charset="0"/>
          </a:endParaRPr>
        </a:p>
      </dgm:t>
    </dgm:pt>
    <dgm:pt modelId="{10D076A9-A087-4F3A-AF66-14AFED9B24E3}" type="parTrans" cxnId="{ABF5F4B5-0010-4C7E-AC15-FBA89D4C7D4D}">
      <dgm:prSet/>
      <dgm:spPr/>
      <dgm:t>
        <a:bodyPr/>
        <a:lstStyle/>
        <a:p>
          <a:endParaRPr lang="tr-TR"/>
        </a:p>
      </dgm:t>
    </dgm:pt>
    <dgm:pt modelId="{C45E3549-693B-4F49-A608-89CE6A092902}" type="sibTrans" cxnId="{ABF5F4B5-0010-4C7E-AC15-FBA89D4C7D4D}">
      <dgm:prSet/>
      <dgm:spPr/>
      <dgm:t>
        <a:bodyPr/>
        <a:lstStyle/>
        <a:p>
          <a:endParaRPr lang="tr-TR"/>
        </a:p>
      </dgm:t>
    </dgm:pt>
    <dgm:pt modelId="{46D92DAA-ED36-40C9-AB0D-5EDCE27815C5}">
      <dgm:prSet/>
      <dgm:spPr/>
      <dgm:t>
        <a:bodyPr/>
        <a:lstStyle/>
        <a:p>
          <a:r>
            <a:rPr lang="tr-TR" dirty="0"/>
            <a:t>12.</a:t>
          </a:r>
        </a:p>
      </dgm:t>
    </dgm:pt>
    <dgm:pt modelId="{41673ABE-D515-44C4-95E9-E61CE030EE46}" type="parTrans" cxnId="{147A739D-43EC-4A71-95CB-C919B00131AB}">
      <dgm:prSet/>
      <dgm:spPr/>
      <dgm:t>
        <a:bodyPr/>
        <a:lstStyle/>
        <a:p>
          <a:endParaRPr lang="tr-TR"/>
        </a:p>
      </dgm:t>
    </dgm:pt>
    <dgm:pt modelId="{6AE112F6-D0B9-4591-BAE3-ABA5CDDB81F0}" type="sibTrans" cxnId="{147A739D-43EC-4A71-95CB-C919B00131AB}">
      <dgm:prSet/>
      <dgm:spPr/>
      <dgm:t>
        <a:bodyPr/>
        <a:lstStyle/>
        <a:p>
          <a:endParaRPr lang="tr-TR"/>
        </a:p>
      </dgm:t>
    </dgm:pt>
    <dgm:pt modelId="{E90B0395-E427-4A6F-8C52-3DCD3C8AE60E}">
      <dgm:prSet custT="1"/>
      <dgm:spPr/>
      <dgm:t>
        <a:bodyPr/>
        <a:lstStyle/>
        <a:p>
          <a:r>
            <a:rPr lang="tr-TR" sz="1200" b="1" dirty="0">
              <a:latin typeface="Arial" pitchFamily="34" charset="0"/>
              <a:cs typeface="Arial" pitchFamily="34" charset="0"/>
            </a:rPr>
            <a:t>Bireysel değerlendirmelerin yapılması.</a:t>
          </a:r>
          <a:endParaRPr lang="tr-TR" sz="1200" dirty="0"/>
        </a:p>
      </dgm:t>
    </dgm:pt>
    <dgm:pt modelId="{874A66D1-70CB-43E5-888E-B9F67015A5F9}" type="parTrans" cxnId="{057D3BA6-6685-4950-93AA-B99725B641D5}">
      <dgm:prSet/>
      <dgm:spPr/>
      <dgm:t>
        <a:bodyPr/>
        <a:lstStyle/>
        <a:p>
          <a:endParaRPr lang="tr-TR"/>
        </a:p>
      </dgm:t>
    </dgm:pt>
    <dgm:pt modelId="{CB611F44-1954-4A1E-B27F-D91D411FC6DD}" type="sibTrans" cxnId="{057D3BA6-6685-4950-93AA-B99725B641D5}">
      <dgm:prSet/>
      <dgm:spPr/>
      <dgm:t>
        <a:bodyPr/>
        <a:lstStyle/>
        <a:p>
          <a:endParaRPr lang="tr-TR"/>
        </a:p>
      </dgm:t>
    </dgm:pt>
    <dgm:pt modelId="{9210C600-B4F1-49FE-8003-0A0BFD62141A}">
      <dgm:prSet/>
      <dgm:spPr/>
      <dgm:t>
        <a:bodyPr/>
        <a:lstStyle/>
        <a:p>
          <a:r>
            <a:rPr lang="tr-TR" dirty="0"/>
            <a:t>13.</a:t>
          </a:r>
        </a:p>
      </dgm:t>
    </dgm:pt>
    <dgm:pt modelId="{3C2A9A5B-9E09-490B-ABF6-1F9B5A00EF07}" type="parTrans" cxnId="{DC152F73-219D-4D24-9209-A2BBFBD41DAB}">
      <dgm:prSet/>
      <dgm:spPr/>
      <dgm:t>
        <a:bodyPr/>
        <a:lstStyle/>
        <a:p>
          <a:endParaRPr lang="tr-TR"/>
        </a:p>
      </dgm:t>
    </dgm:pt>
    <dgm:pt modelId="{B1430189-AD85-4F5E-A982-3E79A28470C8}" type="sibTrans" cxnId="{DC152F73-219D-4D24-9209-A2BBFBD41DAB}">
      <dgm:prSet/>
      <dgm:spPr/>
      <dgm:t>
        <a:bodyPr/>
        <a:lstStyle/>
        <a:p>
          <a:endParaRPr lang="tr-TR"/>
        </a:p>
      </dgm:t>
    </dgm:pt>
    <dgm:pt modelId="{AF4C4B32-78B6-4170-835D-9EC676E6AD7F}">
      <dgm:prSet custT="1"/>
      <dgm:spPr/>
      <dgm:t>
        <a:bodyPr/>
        <a:lstStyle/>
        <a:p>
          <a:r>
            <a:rPr lang="tr-TR" sz="1200" b="1" dirty="0">
              <a:latin typeface="Arial" pitchFamily="34" charset="0"/>
              <a:cs typeface="Arial" pitchFamily="34" charset="0"/>
            </a:rPr>
            <a:t>Kayıt hakkı kazanan öğrencilerin ilan edilmesi.</a:t>
          </a:r>
        </a:p>
      </dgm:t>
    </dgm:pt>
    <dgm:pt modelId="{3DCB9921-3430-49C9-B848-03472AB350C2}" type="parTrans" cxnId="{D9E6F2A5-5EAC-4144-9C5E-F85E89AE28FA}">
      <dgm:prSet/>
      <dgm:spPr/>
      <dgm:t>
        <a:bodyPr/>
        <a:lstStyle/>
        <a:p>
          <a:endParaRPr lang="tr-TR"/>
        </a:p>
      </dgm:t>
    </dgm:pt>
    <dgm:pt modelId="{D176FABC-B43A-453C-89F5-190D1F57E42A}" type="sibTrans" cxnId="{D9E6F2A5-5EAC-4144-9C5E-F85E89AE28FA}">
      <dgm:prSet/>
      <dgm:spPr/>
      <dgm:t>
        <a:bodyPr/>
        <a:lstStyle/>
        <a:p>
          <a:endParaRPr lang="tr-TR"/>
        </a:p>
      </dgm:t>
    </dgm:pt>
    <dgm:pt modelId="{F5C0FA7B-BEBD-4720-922B-A702F4BA4CF1}">
      <dgm:prSet/>
      <dgm:spPr/>
      <dgm:t>
        <a:bodyPr/>
        <a:lstStyle/>
        <a:p>
          <a:r>
            <a:rPr lang="tr-TR" dirty="0"/>
            <a:t>14.</a:t>
          </a:r>
        </a:p>
      </dgm:t>
    </dgm:pt>
    <dgm:pt modelId="{75DA20C8-884E-433C-985A-035A21EABAD2}" type="parTrans" cxnId="{490772A0-06B4-4948-B460-FF04A55D3D40}">
      <dgm:prSet/>
      <dgm:spPr/>
      <dgm:t>
        <a:bodyPr/>
        <a:lstStyle/>
        <a:p>
          <a:endParaRPr lang="tr-TR"/>
        </a:p>
      </dgm:t>
    </dgm:pt>
    <dgm:pt modelId="{CE569CC4-B5C0-4CE9-8517-7E72E5E83DE3}" type="sibTrans" cxnId="{490772A0-06B4-4948-B460-FF04A55D3D40}">
      <dgm:prSet/>
      <dgm:spPr/>
      <dgm:t>
        <a:bodyPr/>
        <a:lstStyle/>
        <a:p>
          <a:endParaRPr lang="tr-TR"/>
        </a:p>
      </dgm:t>
    </dgm:pt>
    <dgm:pt modelId="{BF52DCF6-57E9-4706-831D-F9D91777A5B0}">
      <dgm:prSet custT="1"/>
      <dgm:spPr/>
      <dgm:t>
        <a:bodyPr/>
        <a:lstStyle/>
        <a:p>
          <a:r>
            <a:rPr lang="tr-TR" sz="1200" b="1" dirty="0">
              <a:solidFill>
                <a:schemeClr val="tx1"/>
              </a:solidFill>
              <a:latin typeface="Arial" pitchFamily="34" charset="0"/>
              <a:cs typeface="Arial" pitchFamily="34" charset="0"/>
            </a:rPr>
            <a:t>Bireysel değerlendirme sonuçlarına itiraz başvurularının alınması ve değerlendirilmesi.</a:t>
          </a:r>
          <a:endParaRPr lang="tr-TR" sz="1200" dirty="0"/>
        </a:p>
      </dgm:t>
    </dgm:pt>
    <dgm:pt modelId="{9C9008EA-1E28-4A38-983C-9476954424C6}" type="parTrans" cxnId="{47472F0A-3F7B-4C66-8984-D452900890AE}">
      <dgm:prSet/>
      <dgm:spPr/>
      <dgm:t>
        <a:bodyPr/>
        <a:lstStyle/>
        <a:p>
          <a:endParaRPr lang="tr-TR"/>
        </a:p>
      </dgm:t>
    </dgm:pt>
    <dgm:pt modelId="{9C29C929-6BA5-415B-9A92-B5ADAE5B0594}" type="sibTrans" cxnId="{47472F0A-3F7B-4C66-8984-D452900890AE}">
      <dgm:prSet/>
      <dgm:spPr/>
      <dgm:t>
        <a:bodyPr/>
        <a:lstStyle/>
        <a:p>
          <a:endParaRPr lang="tr-TR"/>
        </a:p>
      </dgm:t>
    </dgm:pt>
    <dgm:pt modelId="{AFAC84B7-AC2B-492B-B398-0867DD28C432}">
      <dgm:prSet/>
      <dgm:spPr/>
      <dgm:t>
        <a:bodyPr/>
        <a:lstStyle/>
        <a:p>
          <a:r>
            <a:rPr lang="tr-TR" dirty="0"/>
            <a:t>15.</a:t>
          </a:r>
        </a:p>
      </dgm:t>
    </dgm:pt>
    <dgm:pt modelId="{027281EC-A95F-48AC-BCF5-8460F95C5161}" type="parTrans" cxnId="{B5DA62BA-09E6-45C4-8634-61B7D9072296}">
      <dgm:prSet/>
      <dgm:spPr/>
      <dgm:t>
        <a:bodyPr/>
        <a:lstStyle/>
        <a:p>
          <a:endParaRPr lang="tr-TR"/>
        </a:p>
      </dgm:t>
    </dgm:pt>
    <dgm:pt modelId="{2FD05CEB-BC22-4980-B585-BB3C6F074AA2}" type="sibTrans" cxnId="{B5DA62BA-09E6-45C4-8634-61B7D9072296}">
      <dgm:prSet/>
      <dgm:spPr/>
      <dgm:t>
        <a:bodyPr/>
        <a:lstStyle/>
        <a:p>
          <a:endParaRPr lang="tr-TR"/>
        </a:p>
      </dgm:t>
    </dgm:pt>
    <dgm:pt modelId="{BAA92C94-5701-45B1-A207-75169109CE14}">
      <dgm:prSet custT="1"/>
      <dgm:spPr/>
      <dgm:t>
        <a:bodyPr/>
        <a:lstStyle/>
        <a:p>
          <a:r>
            <a:rPr lang="tr-TR" sz="1200" b="1" dirty="0">
              <a:latin typeface="Arial" pitchFamily="34" charset="0"/>
              <a:cs typeface="Arial" pitchFamily="34" charset="0"/>
            </a:rPr>
            <a:t>Kayıt işlemlerinin gerçekleştirilmesi.</a:t>
          </a:r>
        </a:p>
      </dgm:t>
    </dgm:pt>
    <dgm:pt modelId="{13B2C1A8-A82C-4D4B-809C-EC4B26E2520C}" type="parTrans" cxnId="{3A65C994-1453-4FBE-9DBD-3CF5FCA8F5DD}">
      <dgm:prSet/>
      <dgm:spPr/>
      <dgm:t>
        <a:bodyPr/>
        <a:lstStyle/>
        <a:p>
          <a:endParaRPr lang="tr-TR"/>
        </a:p>
      </dgm:t>
    </dgm:pt>
    <dgm:pt modelId="{A96D841E-E652-4CB2-9D39-C3201874EAB5}" type="sibTrans" cxnId="{3A65C994-1453-4FBE-9DBD-3CF5FCA8F5DD}">
      <dgm:prSet/>
      <dgm:spPr/>
      <dgm:t>
        <a:bodyPr/>
        <a:lstStyle/>
        <a:p>
          <a:endParaRPr lang="tr-TR"/>
        </a:p>
      </dgm:t>
    </dgm:pt>
    <dgm:pt modelId="{442805DF-0941-488F-B640-7903C6BBAF4D}">
      <dgm:prSet custT="1"/>
      <dgm:spPr/>
      <dgm:t>
        <a:bodyPr/>
        <a:lstStyle/>
        <a:p>
          <a:r>
            <a:rPr lang="tr-TR" sz="1200" b="1" dirty="0">
              <a:solidFill>
                <a:schemeClr val="tx1"/>
              </a:solidFill>
              <a:latin typeface="Arial" pitchFamily="34" charset="0"/>
              <a:cs typeface="Arial" pitchFamily="34" charset="0"/>
            </a:rPr>
            <a:t>Ön değerlendirme sonuçlarına itiraz başvurularının alınması ve değerlendirilmesi.</a:t>
          </a:r>
          <a:endParaRPr lang="tr-TR" sz="1200" dirty="0"/>
        </a:p>
      </dgm:t>
    </dgm:pt>
    <dgm:pt modelId="{82D3E235-F9BC-42C6-910A-DBC14B2BC170}" type="parTrans" cxnId="{FEDCAC87-0685-4287-854E-D7EEDC7D3259}">
      <dgm:prSet/>
      <dgm:spPr/>
      <dgm:t>
        <a:bodyPr/>
        <a:lstStyle/>
        <a:p>
          <a:endParaRPr lang="tr-TR"/>
        </a:p>
      </dgm:t>
    </dgm:pt>
    <dgm:pt modelId="{ECE44F4C-E4B2-42DF-972E-D16DF1D881CE}" type="sibTrans" cxnId="{FEDCAC87-0685-4287-854E-D7EEDC7D3259}">
      <dgm:prSet/>
      <dgm:spPr/>
      <dgm:t>
        <a:bodyPr/>
        <a:lstStyle/>
        <a:p>
          <a:endParaRPr lang="tr-TR"/>
        </a:p>
      </dgm:t>
    </dgm:pt>
    <dgm:pt modelId="{5C812377-98A0-482D-A9A7-C9B69BCCE435}">
      <dgm:prSet custT="1"/>
      <dgm:spPr/>
      <dgm:t>
        <a:bodyPr/>
        <a:lstStyle/>
        <a:p>
          <a:r>
            <a:rPr lang="tr-TR" sz="1200" dirty="0">
              <a:latin typeface="Arial" pitchFamily="34" charset="0"/>
              <a:cs typeface="Arial" pitchFamily="34" charset="0"/>
            </a:rPr>
            <a:t>24-28 Nisan 2023(İtiraz </a:t>
          </a:r>
          <a:r>
            <a:rPr lang="tr-TR" sz="1200" dirty="0" err="1">
              <a:latin typeface="Arial" pitchFamily="34" charset="0"/>
              <a:cs typeface="Arial" pitchFamily="34" charset="0"/>
            </a:rPr>
            <a:t>Bşv</a:t>
          </a:r>
          <a:r>
            <a:rPr lang="tr-TR" sz="1200" dirty="0">
              <a:latin typeface="Arial" pitchFamily="34" charset="0"/>
              <a:cs typeface="Arial" pitchFamily="34" charset="0"/>
            </a:rPr>
            <a:t>.) 02-05 Mayıs 2023(İtiraz Değerlendirme)</a:t>
          </a:r>
        </a:p>
      </dgm:t>
    </dgm:pt>
    <dgm:pt modelId="{5405001C-2C9E-4FC4-B5C8-4BB6BA84C374}" type="parTrans" cxnId="{6166E2FA-6A0F-4778-824E-546741AF8F04}">
      <dgm:prSet/>
      <dgm:spPr/>
      <dgm:t>
        <a:bodyPr/>
        <a:lstStyle/>
        <a:p>
          <a:endParaRPr lang="tr-TR"/>
        </a:p>
      </dgm:t>
    </dgm:pt>
    <dgm:pt modelId="{68B65642-64A9-4785-AE7B-CA9B7BDE56E5}" type="sibTrans" cxnId="{6166E2FA-6A0F-4778-824E-546741AF8F04}">
      <dgm:prSet/>
      <dgm:spPr/>
      <dgm:t>
        <a:bodyPr/>
        <a:lstStyle/>
        <a:p>
          <a:endParaRPr lang="tr-TR"/>
        </a:p>
      </dgm:t>
    </dgm:pt>
    <dgm:pt modelId="{C5750CD9-BE44-4676-9B0E-506386445A18}">
      <dgm:prSet custT="1"/>
      <dgm:spPr/>
      <dgm:t>
        <a:bodyPr/>
        <a:lstStyle/>
        <a:p>
          <a:r>
            <a:rPr lang="tr-TR" sz="1200" dirty="0">
              <a:latin typeface="Arial" pitchFamily="34" charset="0"/>
              <a:cs typeface="Arial" pitchFamily="34" charset="0"/>
            </a:rPr>
            <a:t>24 Nisan-05 Mayıs 2023</a:t>
          </a:r>
          <a:endParaRPr lang="tr-TR" sz="1200" b="0" dirty="0">
            <a:latin typeface="Arial" pitchFamily="34" charset="0"/>
            <a:cs typeface="Arial" pitchFamily="34" charset="0"/>
          </a:endParaRPr>
        </a:p>
      </dgm:t>
    </dgm:pt>
    <dgm:pt modelId="{A409BF6A-1F9F-41DC-BD2E-02FFDD4F6C7B}" type="parTrans" cxnId="{AE72D513-E9DD-4943-A1F7-23270BBAE3DF}">
      <dgm:prSet/>
      <dgm:spPr/>
      <dgm:t>
        <a:bodyPr/>
        <a:lstStyle/>
        <a:p>
          <a:endParaRPr lang="tr-TR"/>
        </a:p>
      </dgm:t>
    </dgm:pt>
    <dgm:pt modelId="{FE38C6F1-E093-40F1-8CFC-FE23D367A0CA}" type="sibTrans" cxnId="{AE72D513-E9DD-4943-A1F7-23270BBAE3DF}">
      <dgm:prSet/>
      <dgm:spPr/>
      <dgm:t>
        <a:bodyPr/>
        <a:lstStyle/>
        <a:p>
          <a:endParaRPr lang="tr-TR"/>
        </a:p>
      </dgm:t>
    </dgm:pt>
    <dgm:pt modelId="{C305DB18-6C8C-4E96-B4D0-0D5223582750}">
      <dgm:prSet custT="1"/>
      <dgm:spPr/>
      <dgm:t>
        <a:bodyPr/>
        <a:lstStyle/>
        <a:p>
          <a:r>
            <a:rPr lang="tr-TR" sz="1200" dirty="0">
              <a:latin typeface="Arial" pitchFamily="34" charset="0"/>
              <a:cs typeface="Arial" pitchFamily="34" charset="0"/>
            </a:rPr>
            <a:t>04 Ağustos 2023</a:t>
          </a:r>
        </a:p>
      </dgm:t>
    </dgm:pt>
    <dgm:pt modelId="{F8A55BB9-F8AA-40B5-A156-C476591761B4}" type="parTrans" cxnId="{34709B58-3408-460B-9F91-489F49882A73}">
      <dgm:prSet/>
      <dgm:spPr/>
      <dgm:t>
        <a:bodyPr/>
        <a:lstStyle/>
        <a:p>
          <a:endParaRPr lang="tr-TR"/>
        </a:p>
      </dgm:t>
    </dgm:pt>
    <dgm:pt modelId="{03D2D50D-7225-4514-A89C-943714083E75}" type="sibTrans" cxnId="{34709B58-3408-460B-9F91-489F49882A73}">
      <dgm:prSet/>
      <dgm:spPr/>
      <dgm:t>
        <a:bodyPr/>
        <a:lstStyle/>
        <a:p>
          <a:endParaRPr lang="tr-TR"/>
        </a:p>
      </dgm:t>
    </dgm:pt>
    <dgm:pt modelId="{3FB37023-894D-43DD-85BC-0626A3DB3772}">
      <dgm:prSet custT="1"/>
      <dgm:spPr/>
      <dgm:t>
        <a:bodyPr/>
        <a:lstStyle/>
        <a:p>
          <a:r>
            <a:rPr lang="tr-TR" sz="1200" dirty="0">
              <a:latin typeface="Arial" pitchFamily="34" charset="0"/>
              <a:cs typeface="Arial" pitchFamily="34" charset="0"/>
            </a:rPr>
            <a:t>7-11 Ağustos 2023(İtiraz </a:t>
          </a:r>
          <a:r>
            <a:rPr lang="tr-TR" sz="1200" dirty="0" err="1">
              <a:latin typeface="Arial" pitchFamily="34" charset="0"/>
              <a:cs typeface="Arial" pitchFamily="34" charset="0"/>
            </a:rPr>
            <a:t>Bşv</a:t>
          </a:r>
          <a:r>
            <a:rPr lang="tr-TR" sz="1200" dirty="0">
              <a:latin typeface="Arial" pitchFamily="34" charset="0"/>
              <a:cs typeface="Arial" pitchFamily="34" charset="0"/>
            </a:rPr>
            <a:t>.) 14-18 Ağustos 2023(İtiraz Değerlendirme)</a:t>
          </a:r>
        </a:p>
      </dgm:t>
    </dgm:pt>
    <dgm:pt modelId="{09E3FD4D-BFDA-400C-BC1A-BF71DB94F78F}" type="parTrans" cxnId="{051ACB2A-BF66-45AD-91D6-9A66560C8F98}">
      <dgm:prSet/>
      <dgm:spPr/>
      <dgm:t>
        <a:bodyPr/>
        <a:lstStyle/>
        <a:p>
          <a:endParaRPr lang="tr-TR"/>
        </a:p>
      </dgm:t>
    </dgm:pt>
    <dgm:pt modelId="{C300AFCC-31CD-46FF-B02C-999F173CA9A5}" type="sibTrans" cxnId="{051ACB2A-BF66-45AD-91D6-9A66560C8F98}">
      <dgm:prSet/>
      <dgm:spPr/>
      <dgm:t>
        <a:bodyPr/>
        <a:lstStyle/>
        <a:p>
          <a:endParaRPr lang="tr-TR"/>
        </a:p>
      </dgm:t>
    </dgm:pt>
    <dgm:pt modelId="{9A290CAF-DB54-4666-844F-D00B45764B15}">
      <dgm:prSet custT="1"/>
      <dgm:spPr/>
      <dgm:t>
        <a:bodyPr/>
        <a:lstStyle/>
        <a:p>
          <a:r>
            <a:rPr lang="tr-TR" sz="1200" b="0" dirty="0">
              <a:latin typeface="Arial" pitchFamily="34" charset="0"/>
              <a:cs typeface="Arial" pitchFamily="34" charset="0"/>
            </a:rPr>
            <a:t>14-31 Ağustos 2023</a:t>
          </a:r>
        </a:p>
      </dgm:t>
    </dgm:pt>
    <dgm:pt modelId="{A2D0429D-D7F2-4C97-AD7C-E1241CB1A296}" type="parTrans" cxnId="{92EA4716-7D68-449A-B3DA-B3683825F404}">
      <dgm:prSet/>
      <dgm:spPr/>
      <dgm:t>
        <a:bodyPr/>
        <a:lstStyle/>
        <a:p>
          <a:endParaRPr lang="tr-TR"/>
        </a:p>
      </dgm:t>
    </dgm:pt>
    <dgm:pt modelId="{3872635D-C0B5-4808-8331-F7B5C997D8C2}" type="sibTrans" cxnId="{92EA4716-7D68-449A-B3DA-B3683825F404}">
      <dgm:prSet/>
      <dgm:spPr/>
      <dgm:t>
        <a:bodyPr/>
        <a:lstStyle/>
        <a:p>
          <a:endParaRPr lang="tr-TR"/>
        </a:p>
      </dgm:t>
    </dgm:pt>
    <dgm:pt modelId="{AA14A12D-F5AA-4D5C-9A1A-895E6B9BFF03}">
      <dgm:prSet custT="1"/>
      <dgm:spPr/>
      <dgm:t>
        <a:bodyPr/>
        <a:lstStyle/>
        <a:p>
          <a:r>
            <a:rPr lang="tr-TR" sz="1200" b="0" dirty="0">
              <a:latin typeface="Arial" pitchFamily="34" charset="0"/>
              <a:cs typeface="Arial" pitchFamily="34" charset="0"/>
            </a:rPr>
            <a:t>09 Mayıs 2023</a:t>
          </a:r>
        </a:p>
      </dgm:t>
    </dgm:pt>
    <dgm:pt modelId="{94D2AF49-AE9E-446E-8232-5ABF503214B9}" type="sibTrans" cxnId="{4E3AAF68-A32E-49CD-A0C3-9FAC7E07CCE7}">
      <dgm:prSet/>
      <dgm:spPr/>
      <dgm:t>
        <a:bodyPr/>
        <a:lstStyle/>
        <a:p>
          <a:endParaRPr lang="tr-TR"/>
        </a:p>
      </dgm:t>
    </dgm:pt>
    <dgm:pt modelId="{487059F2-BA61-45BD-AB1D-353AD3105F8A}" type="parTrans" cxnId="{4E3AAF68-A32E-49CD-A0C3-9FAC7E07CCE7}">
      <dgm:prSet/>
      <dgm:spPr/>
      <dgm:t>
        <a:bodyPr/>
        <a:lstStyle/>
        <a:p>
          <a:endParaRPr lang="tr-TR"/>
        </a:p>
      </dgm:t>
    </dgm:pt>
    <dgm:pt modelId="{8646FD63-4E64-4E7A-A6F5-BFFD5106E1F2}">
      <dgm:prSet custT="1"/>
      <dgm:spPr/>
      <dgm:t>
        <a:bodyPr/>
        <a:lstStyle/>
        <a:p>
          <a:r>
            <a:rPr lang="tr-TR" sz="1200" b="0" dirty="0">
              <a:latin typeface="Arial" pitchFamily="34" charset="0"/>
              <a:cs typeface="Arial" pitchFamily="34" charset="0"/>
            </a:rPr>
            <a:t>15 Mayıs – 28 Temmuz 2023</a:t>
          </a:r>
        </a:p>
      </dgm:t>
    </dgm:pt>
    <dgm:pt modelId="{1A16F16D-75AA-455E-9AC1-F77FD505B3C8}" type="sibTrans" cxnId="{04CBA778-CB66-40EC-BCAE-2B0BEA8D7B5B}">
      <dgm:prSet/>
      <dgm:spPr/>
      <dgm:t>
        <a:bodyPr/>
        <a:lstStyle/>
        <a:p>
          <a:endParaRPr lang="tr-TR"/>
        </a:p>
      </dgm:t>
    </dgm:pt>
    <dgm:pt modelId="{8CFB7E6B-AE0D-4C25-9E61-13746C266D19}" type="parTrans" cxnId="{04CBA778-CB66-40EC-BCAE-2B0BEA8D7B5B}">
      <dgm:prSet/>
      <dgm:spPr/>
      <dgm:t>
        <a:bodyPr/>
        <a:lstStyle/>
        <a:p>
          <a:endParaRPr lang="tr-TR"/>
        </a:p>
      </dgm:t>
    </dgm:pt>
    <dgm:pt modelId="{0FDE1453-5821-4F9B-A088-96C4ED2FE267}" type="pres">
      <dgm:prSet presAssocID="{6955C2D7-65AC-4603-93F6-1AFF0C0DAB20}" presName="linearFlow" presStyleCnt="0">
        <dgm:presLayoutVars>
          <dgm:dir/>
          <dgm:animLvl val="lvl"/>
          <dgm:resizeHandles val="exact"/>
        </dgm:presLayoutVars>
      </dgm:prSet>
      <dgm:spPr/>
    </dgm:pt>
    <dgm:pt modelId="{0A4EFF25-90A2-4856-AC95-828D4FA09430}" type="pres">
      <dgm:prSet presAssocID="{C873516D-E10E-4FD1-BC22-474364328851}" presName="composite" presStyleCnt="0"/>
      <dgm:spPr/>
    </dgm:pt>
    <dgm:pt modelId="{4B45D707-1351-4F34-A88B-477B2C15D16E}" type="pres">
      <dgm:prSet presAssocID="{C873516D-E10E-4FD1-BC22-474364328851}" presName="parentText" presStyleLbl="alignNode1" presStyleIdx="0" presStyleCnt="7">
        <dgm:presLayoutVars>
          <dgm:chMax val="1"/>
          <dgm:bulletEnabled val="1"/>
        </dgm:presLayoutVars>
      </dgm:prSet>
      <dgm:spPr/>
    </dgm:pt>
    <dgm:pt modelId="{CAECAAB8-E318-4D6F-A774-35FF223C9C13}" type="pres">
      <dgm:prSet presAssocID="{C873516D-E10E-4FD1-BC22-474364328851}" presName="descendantText" presStyleLbl="alignAcc1" presStyleIdx="0" presStyleCnt="7" custScaleY="144037">
        <dgm:presLayoutVars>
          <dgm:bulletEnabled val="1"/>
        </dgm:presLayoutVars>
      </dgm:prSet>
      <dgm:spPr/>
    </dgm:pt>
    <dgm:pt modelId="{EB696EE7-2A18-454C-99A0-8F0964C56399}" type="pres">
      <dgm:prSet presAssocID="{78E78FCF-3323-4376-AA3B-2E605F6A2CF2}" presName="sp" presStyleCnt="0"/>
      <dgm:spPr/>
    </dgm:pt>
    <dgm:pt modelId="{B7AC8F42-B07B-48CE-8174-2709B9E4462B}" type="pres">
      <dgm:prSet presAssocID="{DBDE09CC-F9C6-4472-8407-4BBD228677BF}" presName="composite" presStyleCnt="0"/>
      <dgm:spPr/>
    </dgm:pt>
    <dgm:pt modelId="{83AA8BF0-1051-4370-87E5-082329995BC9}" type="pres">
      <dgm:prSet presAssocID="{DBDE09CC-F9C6-4472-8407-4BBD228677BF}" presName="parentText" presStyleLbl="alignNode1" presStyleIdx="1" presStyleCnt="7">
        <dgm:presLayoutVars>
          <dgm:chMax val="1"/>
          <dgm:bulletEnabled val="1"/>
        </dgm:presLayoutVars>
      </dgm:prSet>
      <dgm:spPr/>
    </dgm:pt>
    <dgm:pt modelId="{022B32DA-6267-4E33-A82E-9A1D8376277C}" type="pres">
      <dgm:prSet presAssocID="{DBDE09CC-F9C6-4472-8407-4BBD228677BF}" presName="descendantText" presStyleLbl="alignAcc1" presStyleIdx="1" presStyleCnt="7" custScaleY="112870">
        <dgm:presLayoutVars>
          <dgm:bulletEnabled val="1"/>
        </dgm:presLayoutVars>
      </dgm:prSet>
      <dgm:spPr/>
    </dgm:pt>
    <dgm:pt modelId="{C0A32587-E726-4601-85EB-04076FF2D2A9}" type="pres">
      <dgm:prSet presAssocID="{11213E2B-8AFB-4184-803F-84551CB31662}" presName="sp" presStyleCnt="0"/>
      <dgm:spPr/>
    </dgm:pt>
    <dgm:pt modelId="{08062487-E8C8-4276-92C6-C49723FEB79A}" type="pres">
      <dgm:prSet presAssocID="{68DA5414-6166-45DA-811B-687A8E6935BA}" presName="composite" presStyleCnt="0"/>
      <dgm:spPr/>
    </dgm:pt>
    <dgm:pt modelId="{A002B11C-1A66-4574-832C-4834A4B0C09B}" type="pres">
      <dgm:prSet presAssocID="{68DA5414-6166-45DA-811B-687A8E6935BA}" presName="parentText" presStyleLbl="alignNode1" presStyleIdx="2" presStyleCnt="7">
        <dgm:presLayoutVars>
          <dgm:chMax val="1"/>
          <dgm:bulletEnabled val="1"/>
        </dgm:presLayoutVars>
      </dgm:prSet>
      <dgm:spPr/>
    </dgm:pt>
    <dgm:pt modelId="{7E9700A7-199E-482D-8E5F-4F0B476EDA43}" type="pres">
      <dgm:prSet presAssocID="{68DA5414-6166-45DA-811B-687A8E6935BA}" presName="descendantText" presStyleLbl="alignAcc1" presStyleIdx="2" presStyleCnt="7" custScaleY="113671" custLinFactNeighborY="-2306">
        <dgm:presLayoutVars>
          <dgm:bulletEnabled val="1"/>
        </dgm:presLayoutVars>
      </dgm:prSet>
      <dgm:spPr/>
    </dgm:pt>
    <dgm:pt modelId="{22D95182-B47F-46B7-92CF-903403C6F6E7}" type="pres">
      <dgm:prSet presAssocID="{CA50C02A-459F-41DE-B35C-58AFC5A3FEB5}" presName="sp" presStyleCnt="0"/>
      <dgm:spPr/>
    </dgm:pt>
    <dgm:pt modelId="{D526371E-8B80-4E44-BF2F-066177139E1B}" type="pres">
      <dgm:prSet presAssocID="{46D92DAA-ED36-40C9-AB0D-5EDCE27815C5}" presName="composite" presStyleCnt="0"/>
      <dgm:spPr/>
    </dgm:pt>
    <dgm:pt modelId="{31DF41E8-F943-4D48-B1BA-1B85DBD38BB2}" type="pres">
      <dgm:prSet presAssocID="{46D92DAA-ED36-40C9-AB0D-5EDCE27815C5}" presName="parentText" presStyleLbl="alignNode1" presStyleIdx="3" presStyleCnt="7">
        <dgm:presLayoutVars>
          <dgm:chMax val="1"/>
          <dgm:bulletEnabled val="1"/>
        </dgm:presLayoutVars>
      </dgm:prSet>
      <dgm:spPr/>
    </dgm:pt>
    <dgm:pt modelId="{9F9E9140-A4E6-442A-8B49-FE7F328E483A}" type="pres">
      <dgm:prSet presAssocID="{46D92DAA-ED36-40C9-AB0D-5EDCE27815C5}" presName="descendantText" presStyleLbl="alignAcc1" presStyleIdx="3" presStyleCnt="7" custLinFactNeighborX="0">
        <dgm:presLayoutVars>
          <dgm:bulletEnabled val="1"/>
        </dgm:presLayoutVars>
      </dgm:prSet>
      <dgm:spPr/>
    </dgm:pt>
    <dgm:pt modelId="{56AEEFFC-5BD6-48C8-B820-6AEAD549DD1D}" type="pres">
      <dgm:prSet presAssocID="{6AE112F6-D0B9-4591-BAE3-ABA5CDDB81F0}" presName="sp" presStyleCnt="0"/>
      <dgm:spPr/>
    </dgm:pt>
    <dgm:pt modelId="{3E5D3C1C-4F6D-4135-9080-5CB9BA99ECAB}" type="pres">
      <dgm:prSet presAssocID="{9210C600-B4F1-49FE-8003-0A0BFD62141A}" presName="composite" presStyleCnt="0"/>
      <dgm:spPr/>
    </dgm:pt>
    <dgm:pt modelId="{2DFBCCDD-4ED0-4B97-AEA9-B6AD4360CF90}" type="pres">
      <dgm:prSet presAssocID="{9210C600-B4F1-49FE-8003-0A0BFD62141A}" presName="parentText" presStyleLbl="alignNode1" presStyleIdx="4" presStyleCnt="7">
        <dgm:presLayoutVars>
          <dgm:chMax val="1"/>
          <dgm:bulletEnabled val="1"/>
        </dgm:presLayoutVars>
      </dgm:prSet>
      <dgm:spPr/>
    </dgm:pt>
    <dgm:pt modelId="{DE36DDB1-B79E-4675-A2FF-393D210805BC}" type="pres">
      <dgm:prSet presAssocID="{9210C600-B4F1-49FE-8003-0A0BFD62141A}" presName="descendantText" presStyleLbl="alignAcc1" presStyleIdx="4" presStyleCnt="7">
        <dgm:presLayoutVars>
          <dgm:bulletEnabled val="1"/>
        </dgm:presLayoutVars>
      </dgm:prSet>
      <dgm:spPr/>
    </dgm:pt>
    <dgm:pt modelId="{236A11A9-0A08-4153-B090-8A880DE6778F}" type="pres">
      <dgm:prSet presAssocID="{B1430189-AD85-4F5E-A982-3E79A28470C8}" presName="sp" presStyleCnt="0"/>
      <dgm:spPr/>
    </dgm:pt>
    <dgm:pt modelId="{106E3813-2531-491B-91B7-A3EB7DEAF341}" type="pres">
      <dgm:prSet presAssocID="{F5C0FA7B-BEBD-4720-922B-A702F4BA4CF1}" presName="composite" presStyleCnt="0"/>
      <dgm:spPr/>
    </dgm:pt>
    <dgm:pt modelId="{ECE6379A-6248-479D-B33C-2D8BB2BD4E6E}" type="pres">
      <dgm:prSet presAssocID="{F5C0FA7B-BEBD-4720-922B-A702F4BA4CF1}" presName="parentText" presStyleLbl="alignNode1" presStyleIdx="5" presStyleCnt="7">
        <dgm:presLayoutVars>
          <dgm:chMax val="1"/>
          <dgm:bulletEnabled val="1"/>
        </dgm:presLayoutVars>
      </dgm:prSet>
      <dgm:spPr/>
    </dgm:pt>
    <dgm:pt modelId="{F5E3DFFD-A642-489D-87DC-5CB5F50B6058}" type="pres">
      <dgm:prSet presAssocID="{F5C0FA7B-BEBD-4720-922B-A702F4BA4CF1}" presName="descendantText" presStyleLbl="alignAcc1" presStyleIdx="5" presStyleCnt="7" custScaleY="108597">
        <dgm:presLayoutVars>
          <dgm:bulletEnabled val="1"/>
        </dgm:presLayoutVars>
      </dgm:prSet>
      <dgm:spPr/>
    </dgm:pt>
    <dgm:pt modelId="{6D054D26-3E75-44CF-9402-FCCA0A992453}" type="pres">
      <dgm:prSet presAssocID="{CE569CC4-B5C0-4CE9-8517-7E72E5E83DE3}" presName="sp" presStyleCnt="0"/>
      <dgm:spPr/>
    </dgm:pt>
    <dgm:pt modelId="{6B818DE1-C30A-43CF-A32A-DA3B88AB431C}" type="pres">
      <dgm:prSet presAssocID="{AFAC84B7-AC2B-492B-B398-0867DD28C432}" presName="composite" presStyleCnt="0"/>
      <dgm:spPr/>
    </dgm:pt>
    <dgm:pt modelId="{A11F0B4F-5538-42B8-813E-B894FD19783C}" type="pres">
      <dgm:prSet presAssocID="{AFAC84B7-AC2B-492B-B398-0867DD28C432}" presName="parentText" presStyleLbl="alignNode1" presStyleIdx="6" presStyleCnt="7">
        <dgm:presLayoutVars>
          <dgm:chMax val="1"/>
          <dgm:bulletEnabled val="1"/>
        </dgm:presLayoutVars>
      </dgm:prSet>
      <dgm:spPr/>
    </dgm:pt>
    <dgm:pt modelId="{DC8EB3B0-8933-4CA9-B446-D775C0D6D72E}" type="pres">
      <dgm:prSet presAssocID="{AFAC84B7-AC2B-492B-B398-0867DD28C432}" presName="descendantText" presStyleLbl="alignAcc1" presStyleIdx="6" presStyleCnt="7">
        <dgm:presLayoutVars>
          <dgm:bulletEnabled val="1"/>
        </dgm:presLayoutVars>
      </dgm:prSet>
      <dgm:spPr/>
    </dgm:pt>
  </dgm:ptLst>
  <dgm:cxnLst>
    <dgm:cxn modelId="{EBBF5C06-583E-419F-BA89-DD0CED39B84A}" type="presOf" srcId="{AFAC84B7-AC2B-492B-B398-0867DD28C432}" destId="{A11F0B4F-5538-42B8-813E-B894FD19783C}" srcOrd="0" destOrd="0" presId="urn:microsoft.com/office/officeart/2005/8/layout/chevron2"/>
    <dgm:cxn modelId="{47472F0A-3F7B-4C66-8984-D452900890AE}" srcId="{F5C0FA7B-BEBD-4720-922B-A702F4BA4CF1}" destId="{BF52DCF6-57E9-4706-831D-F9D91777A5B0}" srcOrd="0" destOrd="0" parTransId="{9C9008EA-1E28-4A38-983C-9476954424C6}" sibTransId="{9C29C929-6BA5-415B-9A92-B5ADAE5B0594}"/>
    <dgm:cxn modelId="{B1168A0B-2969-4DA2-B83F-BC449E938DE1}" type="presOf" srcId="{C305DB18-6C8C-4E96-B4D0-0D5223582750}" destId="{DE36DDB1-B79E-4675-A2FF-393D210805BC}" srcOrd="0" destOrd="1" presId="urn:microsoft.com/office/officeart/2005/8/layout/chevron2"/>
    <dgm:cxn modelId="{AE72D513-E9DD-4943-A1F7-23270BBAE3DF}" srcId="{DBDE09CC-F9C6-4472-8407-4BBD228677BF}" destId="{C5750CD9-BE44-4676-9B0E-506386445A18}" srcOrd="1" destOrd="0" parTransId="{A409BF6A-1F9F-41DC-BD2E-02FFDD4F6C7B}" sibTransId="{FE38C6F1-E093-40F1-8CFC-FE23D367A0CA}"/>
    <dgm:cxn modelId="{92EA4716-7D68-449A-B3DA-B3683825F404}" srcId="{AFAC84B7-AC2B-492B-B398-0867DD28C432}" destId="{9A290CAF-DB54-4666-844F-D00B45764B15}" srcOrd="1" destOrd="0" parTransId="{A2D0429D-D7F2-4C97-AD7C-E1241CB1A296}" sibTransId="{3872635D-C0B5-4808-8331-F7B5C997D8C2}"/>
    <dgm:cxn modelId="{331ED818-1D94-41DB-8754-D9D7C7B1DB1B}" type="presOf" srcId="{4709103C-5394-4CB2-88BA-871E0EA6BB17}" destId="{022B32DA-6267-4E33-A82E-9A1D8376277C}" srcOrd="0" destOrd="0" presId="urn:microsoft.com/office/officeart/2005/8/layout/chevron2"/>
    <dgm:cxn modelId="{3FADD01E-4BE6-4B8B-B33C-709AD8D0F85A}" type="presOf" srcId="{E90B0395-E427-4A6F-8C52-3DCD3C8AE60E}" destId="{9F9E9140-A4E6-442A-8B49-FE7F328E483A}" srcOrd="0" destOrd="0" presId="urn:microsoft.com/office/officeart/2005/8/layout/chevron2"/>
    <dgm:cxn modelId="{06A71A21-9721-4B47-A2EE-B196DE98759B}" type="presOf" srcId="{46D92DAA-ED36-40C9-AB0D-5EDCE27815C5}" destId="{31DF41E8-F943-4D48-B1BA-1B85DBD38BB2}" srcOrd="0" destOrd="0" presId="urn:microsoft.com/office/officeart/2005/8/layout/chevron2"/>
    <dgm:cxn modelId="{051ACB2A-BF66-45AD-91D6-9A66560C8F98}" srcId="{F5C0FA7B-BEBD-4720-922B-A702F4BA4CF1}" destId="{3FB37023-894D-43DD-85BC-0626A3DB3772}" srcOrd="1" destOrd="0" parTransId="{09E3FD4D-BFDA-400C-BC1A-BF71DB94F78F}" sibTransId="{C300AFCC-31CD-46FF-B02C-999F173CA9A5}"/>
    <dgm:cxn modelId="{413ACB34-A6DA-477A-87EB-952E2AB2C9E6}" type="presOf" srcId="{68DA5414-6166-45DA-811B-687A8E6935BA}" destId="{A002B11C-1A66-4574-832C-4834A4B0C09B}" srcOrd="0" destOrd="0" presId="urn:microsoft.com/office/officeart/2005/8/layout/chevron2"/>
    <dgm:cxn modelId="{55795968-09C6-4D9B-A9B4-583F962D0CC5}" type="presOf" srcId="{DBDE09CC-F9C6-4472-8407-4BBD228677BF}" destId="{83AA8BF0-1051-4370-87E5-082329995BC9}" srcOrd="0" destOrd="0" presId="urn:microsoft.com/office/officeart/2005/8/layout/chevron2"/>
    <dgm:cxn modelId="{4E3AAF68-A32E-49CD-A0C3-9FAC7E07CCE7}" srcId="{68DA5414-6166-45DA-811B-687A8E6935BA}" destId="{AA14A12D-F5AA-4D5C-9A1A-895E6B9BFF03}" srcOrd="1" destOrd="0" parTransId="{487059F2-BA61-45BD-AB1D-353AD3105F8A}" sibTransId="{94D2AF49-AE9E-446E-8232-5ABF503214B9}"/>
    <dgm:cxn modelId="{10C5874E-8EFD-4778-99AE-B2B32B4D1497}" type="presOf" srcId="{9210C600-B4F1-49FE-8003-0A0BFD62141A}" destId="{2DFBCCDD-4ED0-4B97-AEA9-B6AD4360CF90}" srcOrd="0" destOrd="0" presId="urn:microsoft.com/office/officeart/2005/8/layout/chevron2"/>
    <dgm:cxn modelId="{5F8F944E-587F-4938-B195-DF61A85EEEF7}" type="presOf" srcId="{3FB37023-894D-43DD-85BC-0626A3DB3772}" destId="{F5E3DFFD-A642-489D-87DC-5CB5F50B6058}" srcOrd="0" destOrd="1" presId="urn:microsoft.com/office/officeart/2005/8/layout/chevron2"/>
    <dgm:cxn modelId="{FA97EF50-FBB1-4A53-AFBF-0BCD2946F778}" srcId="{6955C2D7-65AC-4603-93F6-1AFF0C0DAB20}" destId="{68DA5414-6166-45DA-811B-687A8E6935BA}" srcOrd="2" destOrd="0" parTransId="{F8BAC29B-5817-4231-81C8-277333854FD1}" sibTransId="{CA50C02A-459F-41DE-B35C-58AFC5A3FEB5}"/>
    <dgm:cxn modelId="{DC152F73-219D-4D24-9209-A2BBFBD41DAB}" srcId="{6955C2D7-65AC-4603-93F6-1AFF0C0DAB20}" destId="{9210C600-B4F1-49FE-8003-0A0BFD62141A}" srcOrd="4" destOrd="0" parTransId="{3C2A9A5B-9E09-490B-ABF6-1F9B5A00EF07}" sibTransId="{B1430189-AD85-4F5E-A982-3E79A28470C8}"/>
    <dgm:cxn modelId="{1FE1DB77-C9D5-4630-8F7F-E9E45D49B5F0}" type="presOf" srcId="{8646FD63-4E64-4E7A-A6F5-BFFD5106E1F2}" destId="{9F9E9140-A4E6-442A-8B49-FE7F328E483A}" srcOrd="0" destOrd="1" presId="urn:microsoft.com/office/officeart/2005/8/layout/chevron2"/>
    <dgm:cxn modelId="{34709B58-3408-460B-9F91-489F49882A73}" srcId="{9210C600-B4F1-49FE-8003-0A0BFD62141A}" destId="{C305DB18-6C8C-4E96-B4D0-0D5223582750}" srcOrd="1" destOrd="0" parTransId="{F8A55BB9-F8AA-40B5-A156-C476591761B4}" sibTransId="{03D2D50D-7225-4514-A89C-943714083E75}"/>
    <dgm:cxn modelId="{04CBA778-CB66-40EC-BCAE-2B0BEA8D7B5B}" srcId="{46D92DAA-ED36-40C9-AB0D-5EDCE27815C5}" destId="{8646FD63-4E64-4E7A-A6F5-BFFD5106E1F2}" srcOrd="1" destOrd="0" parTransId="{8CFB7E6B-AE0D-4C25-9E61-13746C266D19}" sibTransId="{1A16F16D-75AA-455E-9AC1-F77FD505B3C8}"/>
    <dgm:cxn modelId="{64C8707B-5256-4781-9023-CA4B147AC273}" srcId="{6955C2D7-65AC-4603-93F6-1AFF0C0DAB20}" destId="{DBDE09CC-F9C6-4472-8407-4BBD228677BF}" srcOrd="1" destOrd="0" parTransId="{7B08A08C-4267-47BD-A2DD-331EF798F5E1}" sibTransId="{11213E2B-8AFB-4184-803F-84551CB31662}"/>
    <dgm:cxn modelId="{5321647E-A250-41D0-A0C3-D9116A370718}" type="presOf" srcId="{442805DF-0941-488F-B640-7903C6BBAF4D}" destId="{CAECAAB8-E318-4D6F-A774-35FF223C9C13}" srcOrd="0" destOrd="0" presId="urn:microsoft.com/office/officeart/2005/8/layout/chevron2"/>
    <dgm:cxn modelId="{FEDCAC87-0685-4287-854E-D7EEDC7D3259}" srcId="{C873516D-E10E-4FD1-BC22-474364328851}" destId="{442805DF-0941-488F-B640-7903C6BBAF4D}" srcOrd="0" destOrd="0" parTransId="{82D3E235-F9BC-42C6-910A-DBC14B2BC170}" sibTransId="{ECE44F4C-E4B2-42DF-972E-D16DF1D881CE}"/>
    <dgm:cxn modelId="{3A65C994-1453-4FBE-9DBD-3CF5FCA8F5DD}" srcId="{AFAC84B7-AC2B-492B-B398-0867DD28C432}" destId="{BAA92C94-5701-45B1-A207-75169109CE14}" srcOrd="0" destOrd="0" parTransId="{13B2C1A8-A82C-4D4B-809C-EC4B26E2520C}" sibTransId="{A96D841E-E652-4CB2-9D39-C3201874EAB5}"/>
    <dgm:cxn modelId="{8811059B-4D2B-42AA-B3F7-C7A19AAFDB78}" type="presOf" srcId="{AF4C4B32-78B6-4170-835D-9EC676E6AD7F}" destId="{DE36DDB1-B79E-4675-A2FF-393D210805BC}" srcOrd="0" destOrd="0" presId="urn:microsoft.com/office/officeart/2005/8/layout/chevron2"/>
    <dgm:cxn modelId="{147A739D-43EC-4A71-95CB-C919B00131AB}" srcId="{6955C2D7-65AC-4603-93F6-1AFF0C0DAB20}" destId="{46D92DAA-ED36-40C9-AB0D-5EDCE27815C5}" srcOrd="3" destOrd="0" parTransId="{41673ABE-D515-44C4-95E9-E61CE030EE46}" sibTransId="{6AE112F6-D0B9-4591-BAE3-ABA5CDDB81F0}"/>
    <dgm:cxn modelId="{490772A0-06B4-4948-B460-FF04A55D3D40}" srcId="{6955C2D7-65AC-4603-93F6-1AFF0C0DAB20}" destId="{F5C0FA7B-BEBD-4720-922B-A702F4BA4CF1}" srcOrd="5" destOrd="0" parTransId="{75DA20C8-884E-433C-985A-035A21EABAD2}" sibTransId="{CE569CC4-B5C0-4CE9-8517-7E72E5E83DE3}"/>
    <dgm:cxn modelId="{D9E6F2A5-5EAC-4144-9C5E-F85E89AE28FA}" srcId="{9210C600-B4F1-49FE-8003-0A0BFD62141A}" destId="{AF4C4B32-78B6-4170-835D-9EC676E6AD7F}" srcOrd="0" destOrd="0" parTransId="{3DCB9921-3430-49C9-B848-03472AB350C2}" sibTransId="{D176FABC-B43A-453C-89F5-190D1F57E42A}"/>
    <dgm:cxn modelId="{057D3BA6-6685-4950-93AA-B99725B641D5}" srcId="{46D92DAA-ED36-40C9-AB0D-5EDCE27815C5}" destId="{E90B0395-E427-4A6F-8C52-3DCD3C8AE60E}" srcOrd="0" destOrd="0" parTransId="{874A66D1-70CB-43E5-888E-B9F67015A5F9}" sibTransId="{CB611F44-1954-4A1E-B27F-D91D411FC6DD}"/>
    <dgm:cxn modelId="{EE56CEA7-36B8-4A0F-A0AA-9DD0FD529754}" type="presOf" srcId="{C873516D-E10E-4FD1-BC22-474364328851}" destId="{4B45D707-1351-4F34-A88B-477B2C15D16E}" srcOrd="0" destOrd="0" presId="urn:microsoft.com/office/officeart/2005/8/layout/chevron2"/>
    <dgm:cxn modelId="{1F471DAA-8F15-4F0A-9BB6-E0670F38692B}" type="presOf" srcId="{BAA92C94-5701-45B1-A207-75169109CE14}" destId="{DC8EB3B0-8933-4CA9-B446-D775C0D6D72E}" srcOrd="0" destOrd="0" presId="urn:microsoft.com/office/officeart/2005/8/layout/chevron2"/>
    <dgm:cxn modelId="{6DAC9AAA-5751-4661-9611-0DCFED12F612}" type="presOf" srcId="{C5750CD9-BE44-4676-9B0E-506386445A18}" destId="{022B32DA-6267-4E33-A82E-9A1D8376277C}" srcOrd="0" destOrd="1" presId="urn:microsoft.com/office/officeart/2005/8/layout/chevron2"/>
    <dgm:cxn modelId="{F3F9E6AC-F37A-406D-9D0D-58BB77AD14A2}" type="presOf" srcId="{6955C2D7-65AC-4603-93F6-1AFF0C0DAB20}" destId="{0FDE1453-5821-4F9B-A088-96C4ED2FE267}" srcOrd="0" destOrd="0" presId="urn:microsoft.com/office/officeart/2005/8/layout/chevron2"/>
    <dgm:cxn modelId="{3920B3AD-87E6-44BE-A30C-380F0FE7466A}" srcId="{6955C2D7-65AC-4603-93F6-1AFF0C0DAB20}" destId="{C873516D-E10E-4FD1-BC22-474364328851}" srcOrd="0" destOrd="0" parTransId="{5C3980F0-A889-4DE9-AF02-72F1F553D26F}" sibTransId="{78E78FCF-3323-4376-AA3B-2E605F6A2CF2}"/>
    <dgm:cxn modelId="{4BB600B2-6F74-4F9E-8B7D-64996CB92BB3}" type="presOf" srcId="{F5C0FA7B-BEBD-4720-922B-A702F4BA4CF1}" destId="{ECE6379A-6248-479D-B33C-2D8BB2BD4E6E}" srcOrd="0" destOrd="0" presId="urn:microsoft.com/office/officeart/2005/8/layout/chevron2"/>
    <dgm:cxn modelId="{ABF5F4B5-0010-4C7E-AC15-FBA89D4C7D4D}" srcId="{68DA5414-6166-45DA-811B-687A8E6935BA}" destId="{7F5223A4-E624-4BE0-84AB-804A6F05D1D5}" srcOrd="0" destOrd="0" parTransId="{10D076A9-A087-4F3A-AF66-14AFED9B24E3}" sibTransId="{C45E3549-693B-4F49-A608-89CE6A092902}"/>
    <dgm:cxn modelId="{B5DA62BA-09E6-45C4-8634-61B7D9072296}" srcId="{6955C2D7-65AC-4603-93F6-1AFF0C0DAB20}" destId="{AFAC84B7-AC2B-492B-B398-0867DD28C432}" srcOrd="6" destOrd="0" parTransId="{027281EC-A95F-48AC-BCF5-8460F95C5161}" sibTransId="{2FD05CEB-BC22-4980-B585-BB3C6F074AA2}"/>
    <dgm:cxn modelId="{5F41DCC2-CBED-4B8F-850C-2065DC414E98}" type="presOf" srcId="{AA14A12D-F5AA-4D5C-9A1A-895E6B9BFF03}" destId="{7E9700A7-199E-482D-8E5F-4F0B476EDA43}" srcOrd="0" destOrd="1" presId="urn:microsoft.com/office/officeart/2005/8/layout/chevron2"/>
    <dgm:cxn modelId="{2FBB6ACF-409A-4C81-A704-5F79BD9BB826}" type="presOf" srcId="{BF52DCF6-57E9-4706-831D-F9D91777A5B0}" destId="{F5E3DFFD-A642-489D-87DC-5CB5F50B6058}" srcOrd="0" destOrd="0" presId="urn:microsoft.com/office/officeart/2005/8/layout/chevron2"/>
    <dgm:cxn modelId="{6E77EED1-4E35-44E7-A22D-CA4ACCAC6233}" type="presOf" srcId="{5C812377-98A0-482D-A9A7-C9B69BCCE435}" destId="{CAECAAB8-E318-4D6F-A774-35FF223C9C13}" srcOrd="0" destOrd="1" presId="urn:microsoft.com/office/officeart/2005/8/layout/chevron2"/>
    <dgm:cxn modelId="{189192DE-4AF6-4595-B287-3D7EE709B158}" type="presOf" srcId="{9A290CAF-DB54-4666-844F-D00B45764B15}" destId="{DC8EB3B0-8933-4CA9-B446-D775C0D6D72E}" srcOrd="0" destOrd="1" presId="urn:microsoft.com/office/officeart/2005/8/layout/chevron2"/>
    <dgm:cxn modelId="{FF7847E0-AE1B-4DDD-BA31-2247125D478E}" srcId="{DBDE09CC-F9C6-4472-8407-4BBD228677BF}" destId="{4709103C-5394-4CB2-88BA-871E0EA6BB17}" srcOrd="0" destOrd="0" parTransId="{836250FD-C77F-4B03-97D0-4CA666947A1D}" sibTransId="{A501899A-B841-4F33-A0D2-4216582AD7EA}"/>
    <dgm:cxn modelId="{4A0A64E7-6D5E-4DDF-BADC-A758004AB3D1}" type="presOf" srcId="{7F5223A4-E624-4BE0-84AB-804A6F05D1D5}" destId="{7E9700A7-199E-482D-8E5F-4F0B476EDA43}" srcOrd="0" destOrd="0" presId="urn:microsoft.com/office/officeart/2005/8/layout/chevron2"/>
    <dgm:cxn modelId="{6166E2FA-6A0F-4778-824E-546741AF8F04}" srcId="{C873516D-E10E-4FD1-BC22-474364328851}" destId="{5C812377-98A0-482D-A9A7-C9B69BCCE435}" srcOrd="1" destOrd="0" parTransId="{5405001C-2C9E-4FC4-B5C8-4BB6BA84C374}" sibTransId="{68B65642-64A9-4785-AE7B-CA9B7BDE56E5}"/>
    <dgm:cxn modelId="{3EC9FA06-7BF4-409A-82CB-FDA3AF58981D}" type="presParOf" srcId="{0FDE1453-5821-4F9B-A088-96C4ED2FE267}" destId="{0A4EFF25-90A2-4856-AC95-828D4FA09430}" srcOrd="0" destOrd="0" presId="urn:microsoft.com/office/officeart/2005/8/layout/chevron2"/>
    <dgm:cxn modelId="{DB41F2E6-9C8C-48E1-8D4D-3844D70276EE}" type="presParOf" srcId="{0A4EFF25-90A2-4856-AC95-828D4FA09430}" destId="{4B45D707-1351-4F34-A88B-477B2C15D16E}" srcOrd="0" destOrd="0" presId="urn:microsoft.com/office/officeart/2005/8/layout/chevron2"/>
    <dgm:cxn modelId="{2E0DFE37-9301-4D03-8459-F4FC6F707ADB}" type="presParOf" srcId="{0A4EFF25-90A2-4856-AC95-828D4FA09430}" destId="{CAECAAB8-E318-4D6F-A774-35FF223C9C13}" srcOrd="1" destOrd="0" presId="urn:microsoft.com/office/officeart/2005/8/layout/chevron2"/>
    <dgm:cxn modelId="{43A6A66D-1533-4A31-B680-FC2B9458317C}" type="presParOf" srcId="{0FDE1453-5821-4F9B-A088-96C4ED2FE267}" destId="{EB696EE7-2A18-454C-99A0-8F0964C56399}" srcOrd="1" destOrd="0" presId="urn:microsoft.com/office/officeart/2005/8/layout/chevron2"/>
    <dgm:cxn modelId="{B846E644-AF25-48DE-9959-4FED0139AC27}" type="presParOf" srcId="{0FDE1453-5821-4F9B-A088-96C4ED2FE267}" destId="{B7AC8F42-B07B-48CE-8174-2709B9E4462B}" srcOrd="2" destOrd="0" presId="urn:microsoft.com/office/officeart/2005/8/layout/chevron2"/>
    <dgm:cxn modelId="{BE84A4FF-AFBB-4BA8-B450-43C6D36EB19A}" type="presParOf" srcId="{B7AC8F42-B07B-48CE-8174-2709B9E4462B}" destId="{83AA8BF0-1051-4370-87E5-082329995BC9}" srcOrd="0" destOrd="0" presId="urn:microsoft.com/office/officeart/2005/8/layout/chevron2"/>
    <dgm:cxn modelId="{FFD1262D-257A-4CB7-BF8C-B0D3109F3D41}" type="presParOf" srcId="{B7AC8F42-B07B-48CE-8174-2709B9E4462B}" destId="{022B32DA-6267-4E33-A82E-9A1D8376277C}" srcOrd="1" destOrd="0" presId="urn:microsoft.com/office/officeart/2005/8/layout/chevron2"/>
    <dgm:cxn modelId="{0303220D-08CA-462E-B65D-695B28E62EA8}" type="presParOf" srcId="{0FDE1453-5821-4F9B-A088-96C4ED2FE267}" destId="{C0A32587-E726-4601-85EB-04076FF2D2A9}" srcOrd="3" destOrd="0" presId="urn:microsoft.com/office/officeart/2005/8/layout/chevron2"/>
    <dgm:cxn modelId="{E7B8C2FE-F094-4195-8B6A-0E39B59D7DA8}" type="presParOf" srcId="{0FDE1453-5821-4F9B-A088-96C4ED2FE267}" destId="{08062487-E8C8-4276-92C6-C49723FEB79A}" srcOrd="4" destOrd="0" presId="urn:microsoft.com/office/officeart/2005/8/layout/chevron2"/>
    <dgm:cxn modelId="{DFD8E769-45A0-42F1-8BA3-1844A4283004}" type="presParOf" srcId="{08062487-E8C8-4276-92C6-C49723FEB79A}" destId="{A002B11C-1A66-4574-832C-4834A4B0C09B}" srcOrd="0" destOrd="0" presId="urn:microsoft.com/office/officeart/2005/8/layout/chevron2"/>
    <dgm:cxn modelId="{489AF0C7-29F0-4D70-882A-EB7F87DEB893}" type="presParOf" srcId="{08062487-E8C8-4276-92C6-C49723FEB79A}" destId="{7E9700A7-199E-482D-8E5F-4F0B476EDA43}" srcOrd="1" destOrd="0" presId="urn:microsoft.com/office/officeart/2005/8/layout/chevron2"/>
    <dgm:cxn modelId="{10BF2DE7-59CE-45CD-A8EF-085E73C334D2}" type="presParOf" srcId="{0FDE1453-5821-4F9B-A088-96C4ED2FE267}" destId="{22D95182-B47F-46B7-92CF-903403C6F6E7}" srcOrd="5" destOrd="0" presId="urn:microsoft.com/office/officeart/2005/8/layout/chevron2"/>
    <dgm:cxn modelId="{B41115E2-DCD0-4CE8-B898-833B536B78B1}" type="presParOf" srcId="{0FDE1453-5821-4F9B-A088-96C4ED2FE267}" destId="{D526371E-8B80-4E44-BF2F-066177139E1B}" srcOrd="6" destOrd="0" presId="urn:microsoft.com/office/officeart/2005/8/layout/chevron2"/>
    <dgm:cxn modelId="{30B4F6A5-DD2E-465C-B7AB-1CE443FDD20B}" type="presParOf" srcId="{D526371E-8B80-4E44-BF2F-066177139E1B}" destId="{31DF41E8-F943-4D48-B1BA-1B85DBD38BB2}" srcOrd="0" destOrd="0" presId="urn:microsoft.com/office/officeart/2005/8/layout/chevron2"/>
    <dgm:cxn modelId="{1CF7B982-8F96-444F-81E8-47A6A7C46843}" type="presParOf" srcId="{D526371E-8B80-4E44-BF2F-066177139E1B}" destId="{9F9E9140-A4E6-442A-8B49-FE7F328E483A}" srcOrd="1" destOrd="0" presId="urn:microsoft.com/office/officeart/2005/8/layout/chevron2"/>
    <dgm:cxn modelId="{E6D5B404-7DE1-43C7-A8E3-C2BAF23FC477}" type="presParOf" srcId="{0FDE1453-5821-4F9B-A088-96C4ED2FE267}" destId="{56AEEFFC-5BD6-48C8-B820-6AEAD549DD1D}" srcOrd="7" destOrd="0" presId="urn:microsoft.com/office/officeart/2005/8/layout/chevron2"/>
    <dgm:cxn modelId="{8315091B-BBA4-4DAD-A8F7-924E0ACF691C}" type="presParOf" srcId="{0FDE1453-5821-4F9B-A088-96C4ED2FE267}" destId="{3E5D3C1C-4F6D-4135-9080-5CB9BA99ECAB}" srcOrd="8" destOrd="0" presId="urn:microsoft.com/office/officeart/2005/8/layout/chevron2"/>
    <dgm:cxn modelId="{43623E1B-69AE-49EB-8FDF-E46E45913A83}" type="presParOf" srcId="{3E5D3C1C-4F6D-4135-9080-5CB9BA99ECAB}" destId="{2DFBCCDD-4ED0-4B97-AEA9-B6AD4360CF90}" srcOrd="0" destOrd="0" presId="urn:microsoft.com/office/officeart/2005/8/layout/chevron2"/>
    <dgm:cxn modelId="{9DF66FBC-4CF5-47D5-833F-48399A66737B}" type="presParOf" srcId="{3E5D3C1C-4F6D-4135-9080-5CB9BA99ECAB}" destId="{DE36DDB1-B79E-4675-A2FF-393D210805BC}" srcOrd="1" destOrd="0" presId="urn:microsoft.com/office/officeart/2005/8/layout/chevron2"/>
    <dgm:cxn modelId="{F7552648-092B-42A2-8B18-3ADF88B2A25A}" type="presParOf" srcId="{0FDE1453-5821-4F9B-A088-96C4ED2FE267}" destId="{236A11A9-0A08-4153-B090-8A880DE6778F}" srcOrd="9" destOrd="0" presId="urn:microsoft.com/office/officeart/2005/8/layout/chevron2"/>
    <dgm:cxn modelId="{0DD85F1A-9549-45BD-9C74-EF85E7EDF539}" type="presParOf" srcId="{0FDE1453-5821-4F9B-A088-96C4ED2FE267}" destId="{106E3813-2531-491B-91B7-A3EB7DEAF341}" srcOrd="10" destOrd="0" presId="urn:microsoft.com/office/officeart/2005/8/layout/chevron2"/>
    <dgm:cxn modelId="{F9697673-A40E-4DE4-BB18-10821979F535}" type="presParOf" srcId="{106E3813-2531-491B-91B7-A3EB7DEAF341}" destId="{ECE6379A-6248-479D-B33C-2D8BB2BD4E6E}" srcOrd="0" destOrd="0" presId="urn:microsoft.com/office/officeart/2005/8/layout/chevron2"/>
    <dgm:cxn modelId="{E86A4F91-B7F1-4258-B41B-BC00292A8A15}" type="presParOf" srcId="{106E3813-2531-491B-91B7-A3EB7DEAF341}" destId="{F5E3DFFD-A642-489D-87DC-5CB5F50B6058}" srcOrd="1" destOrd="0" presId="urn:microsoft.com/office/officeart/2005/8/layout/chevron2"/>
    <dgm:cxn modelId="{86C10DE9-595E-4FFA-8E0E-448156253F3D}" type="presParOf" srcId="{0FDE1453-5821-4F9B-A088-96C4ED2FE267}" destId="{6D054D26-3E75-44CF-9402-FCCA0A992453}" srcOrd="11" destOrd="0" presId="urn:microsoft.com/office/officeart/2005/8/layout/chevron2"/>
    <dgm:cxn modelId="{D5B2F395-32DF-4F09-9300-1E13FE23FEAF}" type="presParOf" srcId="{0FDE1453-5821-4F9B-A088-96C4ED2FE267}" destId="{6B818DE1-C30A-43CF-A32A-DA3B88AB431C}" srcOrd="12" destOrd="0" presId="urn:microsoft.com/office/officeart/2005/8/layout/chevron2"/>
    <dgm:cxn modelId="{EEAECA1E-4DEE-4FE3-90F8-9CFCA068B611}" type="presParOf" srcId="{6B818DE1-C30A-43CF-A32A-DA3B88AB431C}" destId="{A11F0B4F-5538-42B8-813E-B894FD19783C}" srcOrd="0" destOrd="0" presId="urn:microsoft.com/office/officeart/2005/8/layout/chevron2"/>
    <dgm:cxn modelId="{339B2381-5358-4044-846D-628F6BCCC4AA}" type="presParOf" srcId="{6B818DE1-C30A-43CF-A32A-DA3B88AB431C}" destId="{DC8EB3B0-8933-4CA9-B446-D775C0D6D72E}" srcOrd="1" destOrd="0" presId="urn:microsoft.com/office/officeart/2005/8/layout/chevron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45D707-1351-4F34-A88B-477B2C15D16E}">
      <dsp:nvSpPr>
        <dsp:cNvPr id="0" name=""/>
        <dsp:cNvSpPr/>
      </dsp:nvSpPr>
      <dsp:spPr>
        <a:xfrm rot="5400000">
          <a:off x="-120433" y="130238"/>
          <a:ext cx="802886" cy="56202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tr-TR" sz="1500" kern="1200" dirty="0"/>
            <a:t>1.</a:t>
          </a:r>
        </a:p>
      </dsp:txBody>
      <dsp:txXfrm rot="-5400000">
        <a:off x="0" y="290815"/>
        <a:ext cx="562020" cy="240866"/>
      </dsp:txXfrm>
    </dsp:sp>
    <dsp:sp modelId="{CAECAAB8-E318-4D6F-A774-35FF223C9C13}">
      <dsp:nvSpPr>
        <dsp:cNvPr id="0" name=""/>
        <dsp:cNvSpPr/>
      </dsp:nvSpPr>
      <dsp:spPr>
        <a:xfrm rot="5400000">
          <a:off x="2821146" y="-2249319"/>
          <a:ext cx="521876" cy="504012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tr-TR" sz="1200" b="1" kern="1200" dirty="0">
              <a:solidFill>
                <a:schemeClr val="tx1"/>
              </a:solidFill>
              <a:latin typeface="Arial" pitchFamily="34" charset="0"/>
              <a:cs typeface="Arial" pitchFamily="34" charset="0"/>
            </a:rPr>
            <a:t>Okul yönlendirme komisyonlarının kurulması</a:t>
          </a:r>
          <a:endParaRPr lang="tr-TR" sz="1200" kern="1200" dirty="0">
            <a:latin typeface="Arial" pitchFamily="34" charset="0"/>
            <a:cs typeface="Arial" pitchFamily="34" charset="0"/>
          </a:endParaRPr>
        </a:p>
        <a:p>
          <a:pPr marL="114300" lvl="1" indent="-114300" algn="l" defTabSz="533400">
            <a:lnSpc>
              <a:spcPct val="90000"/>
            </a:lnSpc>
            <a:spcBef>
              <a:spcPct val="0"/>
            </a:spcBef>
            <a:spcAft>
              <a:spcPct val="15000"/>
            </a:spcAft>
            <a:buChar char="•"/>
          </a:pPr>
          <a:r>
            <a:rPr lang="tr-TR" sz="1200" kern="1200" dirty="0">
              <a:latin typeface="Arial" pitchFamily="34" charset="0"/>
              <a:cs typeface="Arial" pitchFamily="34" charset="0"/>
            </a:rPr>
            <a:t> 19-30 Aralık 2022</a:t>
          </a:r>
        </a:p>
      </dsp:txBody>
      <dsp:txXfrm rot="-5400000">
        <a:off x="562021" y="35282"/>
        <a:ext cx="5014651" cy="470924"/>
      </dsp:txXfrm>
    </dsp:sp>
    <dsp:sp modelId="{83AA8BF0-1051-4370-87E5-082329995BC9}">
      <dsp:nvSpPr>
        <dsp:cNvPr id="0" name=""/>
        <dsp:cNvSpPr/>
      </dsp:nvSpPr>
      <dsp:spPr>
        <a:xfrm rot="5400000">
          <a:off x="-120433" y="850552"/>
          <a:ext cx="802886" cy="56202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tr-TR" sz="1500" kern="1200" dirty="0"/>
            <a:t>2.</a:t>
          </a:r>
        </a:p>
      </dsp:txBody>
      <dsp:txXfrm rot="-5400000">
        <a:off x="0" y="1011129"/>
        <a:ext cx="562020" cy="240866"/>
      </dsp:txXfrm>
    </dsp:sp>
    <dsp:sp modelId="{022B32DA-6267-4E33-A82E-9A1D8376277C}">
      <dsp:nvSpPr>
        <dsp:cNvPr id="0" name=""/>
        <dsp:cNvSpPr/>
      </dsp:nvSpPr>
      <dsp:spPr>
        <a:xfrm rot="5400000">
          <a:off x="2821146" y="-1529005"/>
          <a:ext cx="521876" cy="504012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tr-TR" sz="1200" b="1" kern="1200" dirty="0">
              <a:solidFill>
                <a:schemeClr val="tx1"/>
              </a:solidFill>
              <a:latin typeface="Arial" pitchFamily="34" charset="0"/>
              <a:cs typeface="Arial" pitchFamily="34" charset="0"/>
            </a:rPr>
            <a:t>Sınıf Öğretmenlerinin gözlem formlarını doldurarak komisyona sunması</a:t>
          </a:r>
          <a:endParaRPr lang="tr-TR" sz="1200" kern="1200" dirty="0">
            <a:latin typeface="Arial" pitchFamily="34" charset="0"/>
            <a:cs typeface="Arial" pitchFamily="34" charset="0"/>
          </a:endParaRPr>
        </a:p>
        <a:p>
          <a:pPr marL="114300" lvl="1" indent="-114300" algn="l" defTabSz="533400">
            <a:lnSpc>
              <a:spcPct val="90000"/>
            </a:lnSpc>
            <a:spcBef>
              <a:spcPct val="0"/>
            </a:spcBef>
            <a:spcAft>
              <a:spcPct val="15000"/>
            </a:spcAft>
            <a:buChar char="•"/>
          </a:pPr>
          <a:r>
            <a:rPr lang="tr-TR" sz="1200" kern="1200" dirty="0">
              <a:latin typeface="Arial" pitchFamily="34" charset="0"/>
              <a:cs typeface="Arial" pitchFamily="34" charset="0"/>
            </a:rPr>
            <a:t> 19-30 Aralık 2022</a:t>
          </a:r>
        </a:p>
      </dsp:txBody>
      <dsp:txXfrm rot="-5400000">
        <a:off x="562021" y="755596"/>
        <a:ext cx="5014651" cy="470924"/>
      </dsp:txXfrm>
    </dsp:sp>
    <dsp:sp modelId="{A002B11C-1A66-4574-832C-4834A4B0C09B}">
      <dsp:nvSpPr>
        <dsp:cNvPr id="0" name=""/>
        <dsp:cNvSpPr/>
      </dsp:nvSpPr>
      <dsp:spPr>
        <a:xfrm rot="5400000">
          <a:off x="-120433" y="1635091"/>
          <a:ext cx="802886" cy="56202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tr-TR" sz="1500" kern="1200" dirty="0"/>
            <a:t>3.</a:t>
          </a:r>
        </a:p>
      </dsp:txBody>
      <dsp:txXfrm rot="-5400000">
        <a:off x="0" y="1795668"/>
        <a:ext cx="562020" cy="240866"/>
      </dsp:txXfrm>
    </dsp:sp>
    <dsp:sp modelId="{7E9700A7-199E-482D-8E5F-4F0B476EDA43}">
      <dsp:nvSpPr>
        <dsp:cNvPr id="0" name=""/>
        <dsp:cNvSpPr/>
      </dsp:nvSpPr>
      <dsp:spPr>
        <a:xfrm rot="5400000">
          <a:off x="2756921" y="-744466"/>
          <a:ext cx="650325" cy="504012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tr-TR" sz="1200" b="1" kern="1200" dirty="0">
              <a:solidFill>
                <a:schemeClr val="tx1"/>
              </a:solidFill>
              <a:latin typeface="Arial" pitchFamily="34" charset="0"/>
              <a:cs typeface="Arial" pitchFamily="34" charset="0"/>
            </a:rPr>
            <a:t>Okul yönlendirme komisyonlarının öğretmenlerden gelen gözlem formlarını değerlendirerek % 20’yi belirlemesi ve %20’ye giren öğrencilerin gözlem formlarının öğretmenlere tebliğ edilmesi</a:t>
          </a:r>
          <a:endParaRPr lang="tr-TR" sz="1200" kern="1200" dirty="0">
            <a:latin typeface="Arial" pitchFamily="34" charset="0"/>
            <a:cs typeface="Arial" pitchFamily="34" charset="0"/>
          </a:endParaRPr>
        </a:p>
        <a:p>
          <a:pPr marL="114300" lvl="1" indent="-114300" algn="l" defTabSz="533400">
            <a:lnSpc>
              <a:spcPct val="90000"/>
            </a:lnSpc>
            <a:spcBef>
              <a:spcPct val="0"/>
            </a:spcBef>
            <a:spcAft>
              <a:spcPct val="15000"/>
            </a:spcAft>
            <a:buChar char="•"/>
          </a:pPr>
          <a:r>
            <a:rPr lang="tr-TR" sz="1200" kern="1200" dirty="0">
              <a:latin typeface="Arial" pitchFamily="34" charset="0"/>
              <a:cs typeface="Arial" pitchFamily="34" charset="0"/>
            </a:rPr>
            <a:t> 19-30 Aralık 2022</a:t>
          </a:r>
        </a:p>
      </dsp:txBody>
      <dsp:txXfrm rot="-5400000">
        <a:off x="562020" y="1482181"/>
        <a:ext cx="5008381" cy="586833"/>
      </dsp:txXfrm>
    </dsp:sp>
    <dsp:sp modelId="{31DF41E8-F943-4D48-B1BA-1B85DBD38BB2}">
      <dsp:nvSpPr>
        <dsp:cNvPr id="0" name=""/>
        <dsp:cNvSpPr/>
      </dsp:nvSpPr>
      <dsp:spPr>
        <a:xfrm rot="5400000">
          <a:off x="-120433" y="2355405"/>
          <a:ext cx="802886" cy="56202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tr-TR" sz="1500" kern="1200" dirty="0"/>
            <a:t>4.</a:t>
          </a:r>
        </a:p>
      </dsp:txBody>
      <dsp:txXfrm rot="-5400000">
        <a:off x="0" y="2515982"/>
        <a:ext cx="562020" cy="240866"/>
      </dsp:txXfrm>
    </dsp:sp>
    <dsp:sp modelId="{9F9E9140-A4E6-442A-8B49-FE7F328E483A}">
      <dsp:nvSpPr>
        <dsp:cNvPr id="0" name=""/>
        <dsp:cNvSpPr/>
      </dsp:nvSpPr>
      <dsp:spPr>
        <a:xfrm rot="5400000">
          <a:off x="2821146" y="-24152"/>
          <a:ext cx="521876" cy="504012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tr-TR" sz="1200" b="1" kern="1200" dirty="0">
              <a:solidFill>
                <a:schemeClr val="tx1"/>
              </a:solidFill>
              <a:latin typeface="Arial" pitchFamily="34" charset="0"/>
              <a:cs typeface="Arial" pitchFamily="34" charset="0"/>
            </a:rPr>
            <a:t>Sınıf öğretmenlerinin %20’ye giren öğrencilerin gözlem formlarını e-okula girmesi.</a:t>
          </a:r>
          <a:endParaRPr lang="tr-TR" sz="1200" kern="1200" dirty="0">
            <a:latin typeface="Arial" pitchFamily="34" charset="0"/>
            <a:cs typeface="Arial" pitchFamily="34" charset="0"/>
          </a:endParaRPr>
        </a:p>
        <a:p>
          <a:pPr marL="114300" lvl="1" indent="-114300" algn="l" defTabSz="533400">
            <a:lnSpc>
              <a:spcPct val="90000"/>
            </a:lnSpc>
            <a:spcBef>
              <a:spcPct val="0"/>
            </a:spcBef>
            <a:spcAft>
              <a:spcPct val="15000"/>
            </a:spcAft>
            <a:buChar char="•"/>
          </a:pPr>
          <a:r>
            <a:rPr lang="tr-TR" sz="1200" kern="1200" dirty="0">
              <a:latin typeface="Arial" pitchFamily="34" charset="0"/>
              <a:cs typeface="Arial" pitchFamily="34" charset="0"/>
            </a:rPr>
            <a:t> 19-30 Aralık 2022</a:t>
          </a:r>
        </a:p>
      </dsp:txBody>
      <dsp:txXfrm rot="-5400000">
        <a:off x="562021" y="2260449"/>
        <a:ext cx="5014651" cy="470924"/>
      </dsp:txXfrm>
    </dsp:sp>
    <dsp:sp modelId="{2DFBCCDD-4ED0-4B97-AEA9-B6AD4360CF90}">
      <dsp:nvSpPr>
        <dsp:cNvPr id="0" name=""/>
        <dsp:cNvSpPr/>
      </dsp:nvSpPr>
      <dsp:spPr>
        <a:xfrm rot="5400000">
          <a:off x="-120433" y="3075719"/>
          <a:ext cx="802886" cy="56202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tr-TR" sz="1500" kern="1200" dirty="0"/>
            <a:t>5.</a:t>
          </a:r>
        </a:p>
      </dsp:txBody>
      <dsp:txXfrm rot="-5400000">
        <a:off x="0" y="3236296"/>
        <a:ext cx="562020" cy="240866"/>
      </dsp:txXfrm>
    </dsp:sp>
    <dsp:sp modelId="{DE36DDB1-B79E-4675-A2FF-393D210805BC}">
      <dsp:nvSpPr>
        <dsp:cNvPr id="0" name=""/>
        <dsp:cNvSpPr/>
      </dsp:nvSpPr>
      <dsp:spPr>
        <a:xfrm rot="5400000">
          <a:off x="2821146" y="696160"/>
          <a:ext cx="521876" cy="504012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tr-TR" sz="1200" b="1" kern="1200" dirty="0">
              <a:latin typeface="Arial" pitchFamily="34" charset="0"/>
              <a:cs typeface="Arial" pitchFamily="34" charset="0"/>
            </a:rPr>
            <a:t>Ön değerlendirmeye girecek öğrencilerin giriş belgelerinin e-okulda yayınlanması ve velilere tebliğ edilmesi.</a:t>
          </a:r>
        </a:p>
        <a:p>
          <a:pPr marL="114300" lvl="1" indent="-114300" algn="l" defTabSz="533400">
            <a:lnSpc>
              <a:spcPct val="90000"/>
            </a:lnSpc>
            <a:spcBef>
              <a:spcPct val="0"/>
            </a:spcBef>
            <a:spcAft>
              <a:spcPct val="15000"/>
            </a:spcAft>
            <a:buChar char="•"/>
          </a:pPr>
          <a:r>
            <a:rPr lang="tr-TR" sz="1200" b="0" kern="1200" dirty="0">
              <a:latin typeface="Arial" pitchFamily="34" charset="0"/>
              <a:cs typeface="Arial" pitchFamily="34" charset="0"/>
            </a:rPr>
            <a:t> 10 Ocak 2023</a:t>
          </a:r>
        </a:p>
      </dsp:txBody>
      <dsp:txXfrm rot="-5400000">
        <a:off x="562021" y="2980761"/>
        <a:ext cx="5014651" cy="470924"/>
      </dsp:txXfrm>
    </dsp:sp>
    <dsp:sp modelId="{1C8381BF-DE8B-42D8-A546-5BAEBD9B933D}">
      <dsp:nvSpPr>
        <dsp:cNvPr id="0" name=""/>
        <dsp:cNvSpPr/>
      </dsp:nvSpPr>
      <dsp:spPr>
        <a:xfrm rot="5400000">
          <a:off x="-120433" y="3796033"/>
          <a:ext cx="802886" cy="56202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tr-TR" sz="1500" kern="1200" dirty="0"/>
            <a:t>6.</a:t>
          </a:r>
        </a:p>
      </dsp:txBody>
      <dsp:txXfrm rot="-5400000">
        <a:off x="0" y="3956610"/>
        <a:ext cx="562020" cy="240866"/>
      </dsp:txXfrm>
    </dsp:sp>
    <dsp:sp modelId="{21F09A74-2424-4FCB-B240-390C6DE65617}">
      <dsp:nvSpPr>
        <dsp:cNvPr id="0" name=""/>
        <dsp:cNvSpPr/>
      </dsp:nvSpPr>
      <dsp:spPr>
        <a:xfrm rot="5400000">
          <a:off x="2821146" y="1416474"/>
          <a:ext cx="521876" cy="504012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tr-TR" sz="1200" b="1" kern="1200" dirty="0">
              <a:latin typeface="Arial" pitchFamily="34" charset="0"/>
              <a:cs typeface="Arial" pitchFamily="34" charset="0"/>
            </a:rPr>
            <a:t>Ön değerlendirmeye girecek öğrencilerin yetenek alanlarına göre değerlendirmeye alınması</a:t>
          </a:r>
          <a:endParaRPr lang="tr-TR" sz="1200" kern="1200" dirty="0"/>
        </a:p>
        <a:p>
          <a:pPr marL="114300" lvl="1" indent="-114300" algn="l" defTabSz="533400">
            <a:lnSpc>
              <a:spcPct val="90000"/>
            </a:lnSpc>
            <a:spcBef>
              <a:spcPct val="0"/>
            </a:spcBef>
            <a:spcAft>
              <a:spcPct val="15000"/>
            </a:spcAft>
            <a:buChar char="•"/>
          </a:pPr>
          <a:r>
            <a:rPr lang="tr-TR" sz="1200" b="0" kern="1200" dirty="0">
              <a:latin typeface="Arial" pitchFamily="34" charset="0"/>
              <a:cs typeface="Arial" pitchFamily="34" charset="0"/>
            </a:rPr>
            <a:t>14 Ocak-09 Nisan 2023</a:t>
          </a:r>
        </a:p>
      </dsp:txBody>
      <dsp:txXfrm rot="-5400000">
        <a:off x="562021" y="3701075"/>
        <a:ext cx="5014651" cy="470924"/>
      </dsp:txXfrm>
    </dsp:sp>
    <dsp:sp modelId="{15964DF6-3EAF-4D30-9984-6B018D61D959}">
      <dsp:nvSpPr>
        <dsp:cNvPr id="0" name=""/>
        <dsp:cNvSpPr/>
      </dsp:nvSpPr>
      <dsp:spPr>
        <a:xfrm rot="5400000">
          <a:off x="-120433" y="4516347"/>
          <a:ext cx="802886" cy="56202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tr-TR" sz="1500" kern="1200" dirty="0"/>
            <a:t>7.</a:t>
          </a:r>
        </a:p>
      </dsp:txBody>
      <dsp:txXfrm rot="-5400000">
        <a:off x="0" y="4676924"/>
        <a:ext cx="562020" cy="240866"/>
      </dsp:txXfrm>
    </dsp:sp>
    <dsp:sp modelId="{90E5AE19-9AFB-411D-932D-28B571409C12}">
      <dsp:nvSpPr>
        <dsp:cNvPr id="0" name=""/>
        <dsp:cNvSpPr/>
      </dsp:nvSpPr>
      <dsp:spPr>
        <a:xfrm rot="5400000">
          <a:off x="2821146" y="2136788"/>
          <a:ext cx="521876" cy="504012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tr-TR" sz="1200" b="1" kern="1200">
              <a:solidFill>
                <a:schemeClr val="tx1"/>
              </a:solidFill>
              <a:latin typeface="Arial" pitchFamily="34" charset="0"/>
              <a:cs typeface="Arial" pitchFamily="34" charset="0"/>
            </a:rPr>
            <a:t>Bireysel Değerlendirmeye hak kazanan öğrencilerin ilan edilmesi</a:t>
          </a:r>
          <a:endParaRPr lang="tr-TR" sz="1200" kern="1200"/>
        </a:p>
        <a:p>
          <a:pPr marL="114300" lvl="1" indent="-114300" algn="l" defTabSz="533400">
            <a:lnSpc>
              <a:spcPct val="90000"/>
            </a:lnSpc>
            <a:spcBef>
              <a:spcPct val="0"/>
            </a:spcBef>
            <a:spcAft>
              <a:spcPct val="15000"/>
            </a:spcAft>
            <a:buChar char="•"/>
          </a:pPr>
          <a:r>
            <a:rPr lang="tr-TR" sz="1200" kern="1200" dirty="0">
              <a:latin typeface="Arial" pitchFamily="34" charset="0"/>
              <a:cs typeface="Arial" pitchFamily="34" charset="0"/>
            </a:rPr>
            <a:t>19 Nisan 2023</a:t>
          </a:r>
        </a:p>
      </dsp:txBody>
      <dsp:txXfrm rot="-5400000">
        <a:off x="562021" y="4421389"/>
        <a:ext cx="5014651" cy="4709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45D707-1351-4F34-A88B-477B2C15D16E}">
      <dsp:nvSpPr>
        <dsp:cNvPr id="0" name=""/>
        <dsp:cNvSpPr/>
      </dsp:nvSpPr>
      <dsp:spPr>
        <a:xfrm rot="5400000">
          <a:off x="-116621" y="250871"/>
          <a:ext cx="777479" cy="54423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tr-TR" sz="1500" kern="1200" dirty="0"/>
            <a:t>8.</a:t>
          </a:r>
        </a:p>
      </dsp:txBody>
      <dsp:txXfrm rot="-5400000">
        <a:off x="2" y="406367"/>
        <a:ext cx="544235" cy="233244"/>
      </dsp:txXfrm>
    </dsp:sp>
    <dsp:sp modelId="{CAECAAB8-E318-4D6F-A774-35FF223C9C13}">
      <dsp:nvSpPr>
        <dsp:cNvPr id="0" name=""/>
        <dsp:cNvSpPr/>
      </dsp:nvSpPr>
      <dsp:spPr>
        <a:xfrm rot="5400000">
          <a:off x="2788708" y="-2221496"/>
          <a:ext cx="727907" cy="521685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tr-TR" sz="1200" b="1" kern="1200" dirty="0">
              <a:solidFill>
                <a:schemeClr val="tx1"/>
              </a:solidFill>
              <a:latin typeface="Arial" pitchFamily="34" charset="0"/>
              <a:cs typeface="Arial" pitchFamily="34" charset="0"/>
            </a:rPr>
            <a:t>Ön değerlendirme sonuçlarına itiraz başvurularının alınması ve değerlendirilmesi.</a:t>
          </a:r>
          <a:endParaRPr lang="tr-TR" sz="1200" kern="1200" dirty="0"/>
        </a:p>
        <a:p>
          <a:pPr marL="114300" lvl="1" indent="-114300" algn="l" defTabSz="533400">
            <a:lnSpc>
              <a:spcPct val="90000"/>
            </a:lnSpc>
            <a:spcBef>
              <a:spcPct val="0"/>
            </a:spcBef>
            <a:spcAft>
              <a:spcPct val="15000"/>
            </a:spcAft>
            <a:buChar char="•"/>
          </a:pPr>
          <a:r>
            <a:rPr lang="tr-TR" sz="1200" kern="1200" dirty="0">
              <a:latin typeface="Arial" pitchFamily="34" charset="0"/>
              <a:cs typeface="Arial" pitchFamily="34" charset="0"/>
            </a:rPr>
            <a:t>24-28 Nisan 2023(İtiraz </a:t>
          </a:r>
          <a:r>
            <a:rPr lang="tr-TR" sz="1200" kern="1200" dirty="0" err="1">
              <a:latin typeface="Arial" pitchFamily="34" charset="0"/>
              <a:cs typeface="Arial" pitchFamily="34" charset="0"/>
            </a:rPr>
            <a:t>Bşv</a:t>
          </a:r>
          <a:r>
            <a:rPr lang="tr-TR" sz="1200" kern="1200" dirty="0">
              <a:latin typeface="Arial" pitchFamily="34" charset="0"/>
              <a:cs typeface="Arial" pitchFamily="34" charset="0"/>
            </a:rPr>
            <a:t>.) 02-05 Mayıs 2023(İtiraz Değerlendirme)</a:t>
          </a:r>
        </a:p>
      </dsp:txBody>
      <dsp:txXfrm rot="-5400000">
        <a:off x="544236" y="58509"/>
        <a:ext cx="5181320" cy="656841"/>
      </dsp:txXfrm>
    </dsp:sp>
    <dsp:sp modelId="{83AA8BF0-1051-4370-87E5-082329995BC9}">
      <dsp:nvSpPr>
        <dsp:cNvPr id="0" name=""/>
        <dsp:cNvSpPr/>
      </dsp:nvSpPr>
      <dsp:spPr>
        <a:xfrm rot="5400000">
          <a:off x="-116621" y="980910"/>
          <a:ext cx="777479" cy="54423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tr-TR" sz="1500" kern="1200" dirty="0"/>
            <a:t>9.</a:t>
          </a:r>
        </a:p>
      </dsp:txBody>
      <dsp:txXfrm rot="-5400000">
        <a:off x="2" y="1136406"/>
        <a:ext cx="544235" cy="233244"/>
      </dsp:txXfrm>
    </dsp:sp>
    <dsp:sp modelId="{022B32DA-6267-4E33-A82E-9A1D8376277C}">
      <dsp:nvSpPr>
        <dsp:cNvPr id="0" name=""/>
        <dsp:cNvSpPr/>
      </dsp:nvSpPr>
      <dsp:spPr>
        <a:xfrm rot="5400000">
          <a:off x="2867461" y="-1491457"/>
          <a:ext cx="570401" cy="521685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tr-TR" sz="1200" b="1" kern="1200" dirty="0">
              <a:latin typeface="Arial" pitchFamily="34" charset="0"/>
              <a:cs typeface="Arial" pitchFamily="34" charset="0"/>
            </a:rPr>
            <a:t>Bireysel değerlendirmeye girecek öğrencilerin randevularının oluşturulması.</a:t>
          </a:r>
          <a:endParaRPr lang="tr-TR" sz="1200" kern="1200" dirty="0">
            <a:latin typeface="Arial" pitchFamily="34" charset="0"/>
            <a:cs typeface="Arial" pitchFamily="34" charset="0"/>
          </a:endParaRPr>
        </a:p>
        <a:p>
          <a:pPr marL="114300" lvl="1" indent="-114300" algn="l" defTabSz="533400">
            <a:lnSpc>
              <a:spcPct val="90000"/>
            </a:lnSpc>
            <a:spcBef>
              <a:spcPct val="0"/>
            </a:spcBef>
            <a:spcAft>
              <a:spcPct val="15000"/>
            </a:spcAft>
            <a:buChar char="•"/>
          </a:pPr>
          <a:r>
            <a:rPr lang="tr-TR" sz="1200" kern="1200" dirty="0">
              <a:latin typeface="Arial" pitchFamily="34" charset="0"/>
              <a:cs typeface="Arial" pitchFamily="34" charset="0"/>
            </a:rPr>
            <a:t>24 Nisan-05 Mayıs 2023</a:t>
          </a:r>
          <a:endParaRPr lang="tr-TR" sz="1200" b="0" kern="1200" dirty="0">
            <a:latin typeface="Arial" pitchFamily="34" charset="0"/>
            <a:cs typeface="Arial" pitchFamily="34" charset="0"/>
          </a:endParaRPr>
        </a:p>
      </dsp:txBody>
      <dsp:txXfrm rot="-5400000">
        <a:off x="544236" y="859613"/>
        <a:ext cx="5189008" cy="514711"/>
      </dsp:txXfrm>
    </dsp:sp>
    <dsp:sp modelId="{A002B11C-1A66-4574-832C-4834A4B0C09B}">
      <dsp:nvSpPr>
        <dsp:cNvPr id="0" name=""/>
        <dsp:cNvSpPr/>
      </dsp:nvSpPr>
      <dsp:spPr>
        <a:xfrm rot="5400000">
          <a:off x="-116621" y="1712973"/>
          <a:ext cx="777479" cy="54423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tr-TR" sz="1500" kern="1200" dirty="0"/>
            <a:t>10.</a:t>
          </a:r>
        </a:p>
      </dsp:txBody>
      <dsp:txXfrm rot="-5400000">
        <a:off x="2" y="1868469"/>
        <a:ext cx="544235" cy="233244"/>
      </dsp:txXfrm>
    </dsp:sp>
    <dsp:sp modelId="{7E9700A7-199E-482D-8E5F-4F0B476EDA43}">
      <dsp:nvSpPr>
        <dsp:cNvPr id="0" name=""/>
        <dsp:cNvSpPr/>
      </dsp:nvSpPr>
      <dsp:spPr>
        <a:xfrm rot="5400000">
          <a:off x="2865437" y="-771047"/>
          <a:ext cx="574449" cy="521685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tr-TR" sz="1200" b="1" kern="1200" dirty="0">
              <a:latin typeface="Arial" pitchFamily="34" charset="0"/>
              <a:cs typeface="Arial" pitchFamily="34" charset="0"/>
            </a:rPr>
            <a:t>Bireysel değerlendirmeye girecek öğrencilerin giriş belgelerinin e-okulda yayınlanması ve velilere tebliğ edilmesi.</a:t>
          </a:r>
          <a:endParaRPr lang="tr-TR" sz="1200" kern="1200" dirty="0">
            <a:latin typeface="Arial" pitchFamily="34" charset="0"/>
            <a:cs typeface="Arial" pitchFamily="34" charset="0"/>
          </a:endParaRPr>
        </a:p>
        <a:p>
          <a:pPr marL="114300" lvl="1" indent="-114300" algn="l" defTabSz="533400">
            <a:lnSpc>
              <a:spcPct val="90000"/>
            </a:lnSpc>
            <a:spcBef>
              <a:spcPct val="0"/>
            </a:spcBef>
            <a:spcAft>
              <a:spcPct val="15000"/>
            </a:spcAft>
            <a:buChar char="•"/>
          </a:pPr>
          <a:r>
            <a:rPr lang="tr-TR" sz="1200" b="0" kern="1200" dirty="0">
              <a:latin typeface="Arial" pitchFamily="34" charset="0"/>
              <a:cs typeface="Arial" pitchFamily="34" charset="0"/>
            </a:rPr>
            <a:t>09 Mayıs 2023</a:t>
          </a:r>
        </a:p>
      </dsp:txBody>
      <dsp:txXfrm rot="-5400000">
        <a:off x="544235" y="1578197"/>
        <a:ext cx="5188811" cy="518365"/>
      </dsp:txXfrm>
    </dsp:sp>
    <dsp:sp modelId="{31DF41E8-F943-4D48-B1BA-1B85DBD38BB2}">
      <dsp:nvSpPr>
        <dsp:cNvPr id="0" name=""/>
        <dsp:cNvSpPr/>
      </dsp:nvSpPr>
      <dsp:spPr>
        <a:xfrm rot="5400000">
          <a:off x="-116621" y="2410492"/>
          <a:ext cx="777479" cy="54423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tr-TR" sz="1500" kern="1200" dirty="0"/>
            <a:t>12.</a:t>
          </a:r>
        </a:p>
      </dsp:txBody>
      <dsp:txXfrm rot="-5400000">
        <a:off x="2" y="2565988"/>
        <a:ext cx="544235" cy="233244"/>
      </dsp:txXfrm>
    </dsp:sp>
    <dsp:sp modelId="{9F9E9140-A4E6-442A-8B49-FE7F328E483A}">
      <dsp:nvSpPr>
        <dsp:cNvPr id="0" name=""/>
        <dsp:cNvSpPr/>
      </dsp:nvSpPr>
      <dsp:spPr>
        <a:xfrm rot="5400000">
          <a:off x="2899981" y="-61875"/>
          <a:ext cx="505361" cy="521685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tr-TR" sz="1200" b="1" kern="1200" dirty="0">
              <a:latin typeface="Arial" pitchFamily="34" charset="0"/>
              <a:cs typeface="Arial" pitchFamily="34" charset="0"/>
            </a:rPr>
            <a:t>Bireysel değerlendirmelerin yapılması.</a:t>
          </a:r>
          <a:endParaRPr lang="tr-TR" sz="1200" kern="1200" dirty="0"/>
        </a:p>
        <a:p>
          <a:pPr marL="114300" lvl="1" indent="-114300" algn="l" defTabSz="533400">
            <a:lnSpc>
              <a:spcPct val="90000"/>
            </a:lnSpc>
            <a:spcBef>
              <a:spcPct val="0"/>
            </a:spcBef>
            <a:spcAft>
              <a:spcPct val="15000"/>
            </a:spcAft>
            <a:buChar char="•"/>
          </a:pPr>
          <a:r>
            <a:rPr lang="tr-TR" sz="1200" b="0" kern="1200" dirty="0">
              <a:latin typeface="Arial" pitchFamily="34" charset="0"/>
              <a:cs typeface="Arial" pitchFamily="34" charset="0"/>
            </a:rPr>
            <a:t>15 Mayıs – 28 Temmuz 2023</a:t>
          </a:r>
        </a:p>
      </dsp:txBody>
      <dsp:txXfrm rot="-5400000">
        <a:off x="544235" y="2318541"/>
        <a:ext cx="5192183" cy="456021"/>
      </dsp:txXfrm>
    </dsp:sp>
    <dsp:sp modelId="{2DFBCCDD-4ED0-4B97-AEA9-B6AD4360CF90}">
      <dsp:nvSpPr>
        <dsp:cNvPr id="0" name=""/>
        <dsp:cNvSpPr/>
      </dsp:nvSpPr>
      <dsp:spPr>
        <a:xfrm rot="5400000">
          <a:off x="-116621" y="3108011"/>
          <a:ext cx="777479" cy="54423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tr-TR" sz="1500" kern="1200" dirty="0"/>
            <a:t>13.</a:t>
          </a:r>
        </a:p>
      </dsp:txBody>
      <dsp:txXfrm rot="-5400000">
        <a:off x="2" y="3263507"/>
        <a:ext cx="544235" cy="233244"/>
      </dsp:txXfrm>
    </dsp:sp>
    <dsp:sp modelId="{DE36DDB1-B79E-4675-A2FF-393D210805BC}">
      <dsp:nvSpPr>
        <dsp:cNvPr id="0" name=""/>
        <dsp:cNvSpPr/>
      </dsp:nvSpPr>
      <dsp:spPr>
        <a:xfrm rot="5400000">
          <a:off x="2899981" y="635644"/>
          <a:ext cx="505361" cy="521685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tr-TR" sz="1200" b="1" kern="1200" dirty="0">
              <a:latin typeface="Arial" pitchFamily="34" charset="0"/>
              <a:cs typeface="Arial" pitchFamily="34" charset="0"/>
            </a:rPr>
            <a:t>Kayıt hakkı kazanan öğrencilerin ilan edilmesi.</a:t>
          </a:r>
        </a:p>
        <a:p>
          <a:pPr marL="114300" lvl="1" indent="-114300" algn="l" defTabSz="533400">
            <a:lnSpc>
              <a:spcPct val="90000"/>
            </a:lnSpc>
            <a:spcBef>
              <a:spcPct val="0"/>
            </a:spcBef>
            <a:spcAft>
              <a:spcPct val="15000"/>
            </a:spcAft>
            <a:buChar char="•"/>
          </a:pPr>
          <a:r>
            <a:rPr lang="tr-TR" sz="1200" kern="1200" dirty="0">
              <a:latin typeface="Arial" pitchFamily="34" charset="0"/>
              <a:cs typeface="Arial" pitchFamily="34" charset="0"/>
            </a:rPr>
            <a:t>04 Ağustos 2023</a:t>
          </a:r>
        </a:p>
      </dsp:txBody>
      <dsp:txXfrm rot="-5400000">
        <a:off x="544235" y="3016060"/>
        <a:ext cx="5192183" cy="456021"/>
      </dsp:txXfrm>
    </dsp:sp>
    <dsp:sp modelId="{ECE6379A-6248-479D-B33C-2D8BB2BD4E6E}">
      <dsp:nvSpPr>
        <dsp:cNvPr id="0" name=""/>
        <dsp:cNvSpPr/>
      </dsp:nvSpPr>
      <dsp:spPr>
        <a:xfrm rot="5400000">
          <a:off x="-116621" y="3827254"/>
          <a:ext cx="777479" cy="54423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tr-TR" sz="1500" kern="1200" dirty="0"/>
            <a:t>14.</a:t>
          </a:r>
        </a:p>
      </dsp:txBody>
      <dsp:txXfrm rot="-5400000">
        <a:off x="2" y="3982750"/>
        <a:ext cx="544235" cy="233244"/>
      </dsp:txXfrm>
    </dsp:sp>
    <dsp:sp modelId="{F5E3DFFD-A642-489D-87DC-5CB5F50B6058}">
      <dsp:nvSpPr>
        <dsp:cNvPr id="0" name=""/>
        <dsp:cNvSpPr/>
      </dsp:nvSpPr>
      <dsp:spPr>
        <a:xfrm rot="5400000">
          <a:off x="2878258" y="1354886"/>
          <a:ext cx="548807" cy="521685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tr-TR" sz="1200" b="1" kern="1200" dirty="0">
              <a:solidFill>
                <a:schemeClr val="tx1"/>
              </a:solidFill>
              <a:latin typeface="Arial" pitchFamily="34" charset="0"/>
              <a:cs typeface="Arial" pitchFamily="34" charset="0"/>
            </a:rPr>
            <a:t>Bireysel değerlendirme sonuçlarına itiraz başvurularının alınması ve değerlendirilmesi.</a:t>
          </a:r>
          <a:endParaRPr lang="tr-TR" sz="1200" kern="1200" dirty="0"/>
        </a:p>
        <a:p>
          <a:pPr marL="114300" lvl="1" indent="-114300" algn="l" defTabSz="533400">
            <a:lnSpc>
              <a:spcPct val="90000"/>
            </a:lnSpc>
            <a:spcBef>
              <a:spcPct val="0"/>
            </a:spcBef>
            <a:spcAft>
              <a:spcPct val="15000"/>
            </a:spcAft>
            <a:buChar char="•"/>
          </a:pPr>
          <a:r>
            <a:rPr lang="tr-TR" sz="1200" kern="1200" dirty="0">
              <a:latin typeface="Arial" pitchFamily="34" charset="0"/>
              <a:cs typeface="Arial" pitchFamily="34" charset="0"/>
            </a:rPr>
            <a:t>7-11 Ağustos 2023(İtiraz </a:t>
          </a:r>
          <a:r>
            <a:rPr lang="tr-TR" sz="1200" kern="1200" dirty="0" err="1">
              <a:latin typeface="Arial" pitchFamily="34" charset="0"/>
              <a:cs typeface="Arial" pitchFamily="34" charset="0"/>
            </a:rPr>
            <a:t>Bşv</a:t>
          </a:r>
          <a:r>
            <a:rPr lang="tr-TR" sz="1200" kern="1200" dirty="0">
              <a:latin typeface="Arial" pitchFamily="34" charset="0"/>
              <a:cs typeface="Arial" pitchFamily="34" charset="0"/>
            </a:rPr>
            <a:t>.) 14-18 Ağustos 2023(İtiraz Değerlendirme)</a:t>
          </a:r>
        </a:p>
      </dsp:txBody>
      <dsp:txXfrm rot="-5400000">
        <a:off x="544236" y="3715700"/>
        <a:ext cx="5190062" cy="495225"/>
      </dsp:txXfrm>
    </dsp:sp>
    <dsp:sp modelId="{A11F0B4F-5538-42B8-813E-B894FD19783C}">
      <dsp:nvSpPr>
        <dsp:cNvPr id="0" name=""/>
        <dsp:cNvSpPr/>
      </dsp:nvSpPr>
      <dsp:spPr>
        <a:xfrm rot="5400000">
          <a:off x="-116621" y="4524773"/>
          <a:ext cx="777479" cy="54423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tr-TR" sz="1500" kern="1200" dirty="0"/>
            <a:t>15.</a:t>
          </a:r>
        </a:p>
      </dsp:txBody>
      <dsp:txXfrm rot="-5400000">
        <a:off x="2" y="4680269"/>
        <a:ext cx="544235" cy="233244"/>
      </dsp:txXfrm>
    </dsp:sp>
    <dsp:sp modelId="{DC8EB3B0-8933-4CA9-B446-D775C0D6D72E}">
      <dsp:nvSpPr>
        <dsp:cNvPr id="0" name=""/>
        <dsp:cNvSpPr/>
      </dsp:nvSpPr>
      <dsp:spPr>
        <a:xfrm rot="5400000">
          <a:off x="2899981" y="2052405"/>
          <a:ext cx="505361" cy="521685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tr-TR" sz="1200" b="1" kern="1200" dirty="0">
              <a:latin typeface="Arial" pitchFamily="34" charset="0"/>
              <a:cs typeface="Arial" pitchFamily="34" charset="0"/>
            </a:rPr>
            <a:t>Kayıt işlemlerinin gerçekleştirilmesi.</a:t>
          </a:r>
        </a:p>
        <a:p>
          <a:pPr marL="114300" lvl="1" indent="-114300" algn="l" defTabSz="533400">
            <a:lnSpc>
              <a:spcPct val="90000"/>
            </a:lnSpc>
            <a:spcBef>
              <a:spcPct val="0"/>
            </a:spcBef>
            <a:spcAft>
              <a:spcPct val="15000"/>
            </a:spcAft>
            <a:buChar char="•"/>
          </a:pPr>
          <a:r>
            <a:rPr lang="tr-TR" sz="1200" b="0" kern="1200" dirty="0">
              <a:latin typeface="Arial" pitchFamily="34" charset="0"/>
              <a:cs typeface="Arial" pitchFamily="34" charset="0"/>
            </a:rPr>
            <a:t>14-31 Ağustos 2023</a:t>
          </a:r>
        </a:p>
      </dsp:txBody>
      <dsp:txXfrm rot="-5400000">
        <a:off x="544235" y="4432821"/>
        <a:ext cx="5192183" cy="456021"/>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B1C7B4-48FC-493F-ACBF-90539575A10D}" type="datetimeFigureOut">
              <a:rPr lang="tr-TR" smtClean="0"/>
              <a:pPr/>
              <a:t>13.12.2022</a:t>
            </a:fld>
            <a:endParaRPr lang="tr-TR"/>
          </a:p>
        </p:txBody>
      </p:sp>
      <p:sp>
        <p:nvSpPr>
          <p:cNvPr id="4" name="3 Slayt Görüntüsü Yer Tutucusu"/>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9C9221-42A5-4CAE-8310-E5F7D7803277}" type="slidenum">
              <a:rPr lang="tr-TR" smtClean="0"/>
              <a:pPr/>
              <a:t>‹#›</a:t>
            </a:fld>
            <a:endParaRPr lang="tr-TR"/>
          </a:p>
        </p:txBody>
      </p:sp>
    </p:spTree>
    <p:extLst>
      <p:ext uri="{BB962C8B-B14F-4D97-AF65-F5344CB8AC3E}">
        <p14:creationId xmlns:p14="http://schemas.microsoft.com/office/powerpoint/2010/main" val="2915255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914400" y="2130438"/>
            <a:ext cx="10363200" cy="1470025"/>
          </a:xfrm>
        </p:spPr>
        <p:txBody>
          <a:bodyPr/>
          <a:lstStyle/>
          <a:p>
            <a:r>
              <a:rPr lang="tr-TR"/>
              <a:t>Asıl başlık stili için tıklatın</a:t>
            </a:r>
          </a:p>
        </p:txBody>
      </p:sp>
      <p:sp>
        <p:nvSpPr>
          <p:cNvPr id="3" name="2 Alt Başlık"/>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3 Veri Yer Tutucusu"/>
          <p:cNvSpPr>
            <a:spLocks noGrp="1"/>
          </p:cNvSpPr>
          <p:nvPr>
            <p:ph type="dt" sz="half" idx="10"/>
          </p:nvPr>
        </p:nvSpPr>
        <p:spPr/>
        <p:txBody>
          <a:bodyPr/>
          <a:lstStyle/>
          <a:p>
            <a:fld id="{ABAA134A-6468-4289-BAFD-B0F6F79491BD}" type="datetimeFigureOut">
              <a:rPr lang="tr-TR" smtClean="0"/>
              <a:pPr/>
              <a:t>13.12.2022</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81E424B8-1F6B-406A-8FA0-EB1D7666BBD7}" type="slidenum">
              <a:rPr lang="tr-TR" smtClean="0"/>
              <a:pPr/>
              <a:t>‹#›</a:t>
            </a:fld>
            <a:endParaRPr lang="tr-T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ABAA134A-6468-4289-BAFD-B0F6F79491BD}" type="datetimeFigureOut">
              <a:rPr lang="tr-TR" smtClean="0"/>
              <a:pPr/>
              <a:t>13.12.2022</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81E424B8-1F6B-406A-8FA0-EB1D7666BBD7}" type="slidenum">
              <a:rPr lang="tr-TR" smtClean="0"/>
              <a:pPr/>
              <a:t>‹#›</a:t>
            </a:fld>
            <a:endParaRPr lang="tr-T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11785600" y="274651"/>
            <a:ext cx="3657600" cy="5851525"/>
          </a:xfrm>
        </p:spPr>
        <p:txBody>
          <a:bodyPr vert="eaVert"/>
          <a:lstStyle/>
          <a:p>
            <a:r>
              <a:rPr lang="tr-TR"/>
              <a:t>Asıl başlık stili için tıklatın</a:t>
            </a:r>
          </a:p>
        </p:txBody>
      </p:sp>
      <p:sp>
        <p:nvSpPr>
          <p:cNvPr id="3" name="2 Dikey Metin Yer Tutucusu"/>
          <p:cNvSpPr>
            <a:spLocks noGrp="1"/>
          </p:cNvSpPr>
          <p:nvPr>
            <p:ph type="body" orient="vert" idx="1"/>
          </p:nvPr>
        </p:nvSpPr>
        <p:spPr>
          <a:xfrm>
            <a:off x="812800" y="274651"/>
            <a:ext cx="107696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ABAA134A-6468-4289-BAFD-B0F6F79491BD}" type="datetimeFigureOut">
              <a:rPr lang="tr-TR" smtClean="0"/>
              <a:pPr/>
              <a:t>13.12.2022</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81E424B8-1F6B-406A-8FA0-EB1D7666BBD7}" type="slidenum">
              <a:rPr lang="tr-TR" smtClean="0"/>
              <a:pPr/>
              <a:t>‹#›</a:t>
            </a:fld>
            <a:endParaRPr lang="tr-T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ABAA134A-6468-4289-BAFD-B0F6F79491BD}" type="datetimeFigureOut">
              <a:rPr lang="tr-TR" smtClean="0"/>
              <a:pPr/>
              <a:t>13.12.2022</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81E424B8-1F6B-406A-8FA0-EB1D7666BBD7}" type="slidenum">
              <a:rPr lang="tr-TR" smtClean="0"/>
              <a:pPr/>
              <a:t>‹#›</a:t>
            </a:fld>
            <a:endParaRPr lang="tr-T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963084" y="4406913"/>
            <a:ext cx="10363200" cy="1362075"/>
          </a:xfrm>
        </p:spPr>
        <p:txBody>
          <a:bodyPr anchor="t"/>
          <a:lstStyle>
            <a:lvl1pPr algn="l">
              <a:defRPr sz="4000" b="1" cap="all"/>
            </a:lvl1pPr>
          </a:lstStyle>
          <a:p>
            <a:r>
              <a:rPr lang="tr-TR"/>
              <a:t>Asıl başlık stili için tıklatın</a:t>
            </a:r>
          </a:p>
        </p:txBody>
      </p:sp>
      <p:sp>
        <p:nvSpPr>
          <p:cNvPr id="3" name="2 Metin Yer Tutucusu"/>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3 Veri Yer Tutucusu"/>
          <p:cNvSpPr>
            <a:spLocks noGrp="1"/>
          </p:cNvSpPr>
          <p:nvPr>
            <p:ph type="dt" sz="half" idx="10"/>
          </p:nvPr>
        </p:nvSpPr>
        <p:spPr/>
        <p:txBody>
          <a:bodyPr/>
          <a:lstStyle/>
          <a:p>
            <a:fld id="{ABAA134A-6468-4289-BAFD-B0F6F79491BD}" type="datetimeFigureOut">
              <a:rPr lang="tr-TR" smtClean="0"/>
              <a:pPr/>
              <a:t>13.12.2022</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81E424B8-1F6B-406A-8FA0-EB1D7666BBD7}" type="slidenum">
              <a:rPr lang="tr-TR" smtClean="0"/>
              <a:pPr/>
              <a:t>‹#›</a:t>
            </a:fld>
            <a:endParaRPr lang="tr-T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Veri Yer Tutucusu"/>
          <p:cNvSpPr>
            <a:spLocks noGrp="1"/>
          </p:cNvSpPr>
          <p:nvPr>
            <p:ph type="dt" sz="half" idx="10"/>
          </p:nvPr>
        </p:nvSpPr>
        <p:spPr/>
        <p:txBody>
          <a:bodyPr/>
          <a:lstStyle/>
          <a:p>
            <a:fld id="{ABAA134A-6468-4289-BAFD-B0F6F79491BD}" type="datetimeFigureOut">
              <a:rPr lang="tr-TR" smtClean="0"/>
              <a:pPr/>
              <a:t>13.12.2022</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81E424B8-1F6B-406A-8FA0-EB1D7666BBD7}" type="slidenum">
              <a:rPr lang="tr-TR" smtClean="0"/>
              <a:pPr/>
              <a:t>‹#›</a:t>
            </a:fld>
            <a:endParaRPr lang="tr-T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609600" y="274638"/>
            <a:ext cx="10972800" cy="1143000"/>
          </a:xfrm>
        </p:spPr>
        <p:txBody>
          <a:bodyPr/>
          <a:lstStyle>
            <a:lvl1pPr>
              <a:defRPr/>
            </a:lvl1pPr>
          </a:lstStyle>
          <a:p>
            <a:r>
              <a:rPr lang="tr-TR"/>
              <a:t>Asıl başlık stili için tıklatın</a:t>
            </a:r>
          </a:p>
        </p:txBody>
      </p:sp>
      <p:sp>
        <p:nvSpPr>
          <p:cNvPr id="3" name="2 Metin Yer Tutucusu"/>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3 İçerik Yer Tutucusu"/>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Metin Yer Tutucusu"/>
          <p:cNvSpPr>
            <a:spLocks noGrp="1"/>
          </p:cNvSpPr>
          <p:nvPr>
            <p:ph type="body" sz="quarter" idx="3"/>
          </p:nvPr>
        </p:nvSpPr>
        <p:spPr>
          <a:xfrm>
            <a:off x="619337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5 İçerik Yer Tutucusu"/>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6 Veri Yer Tutucusu"/>
          <p:cNvSpPr>
            <a:spLocks noGrp="1"/>
          </p:cNvSpPr>
          <p:nvPr>
            <p:ph type="dt" sz="half" idx="10"/>
          </p:nvPr>
        </p:nvSpPr>
        <p:spPr/>
        <p:txBody>
          <a:bodyPr/>
          <a:lstStyle/>
          <a:p>
            <a:fld id="{ABAA134A-6468-4289-BAFD-B0F6F79491BD}" type="datetimeFigureOut">
              <a:rPr lang="tr-TR" smtClean="0"/>
              <a:pPr/>
              <a:t>13.12.2022</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81E424B8-1F6B-406A-8FA0-EB1D7666BBD7}" type="slidenum">
              <a:rPr lang="tr-TR" smtClean="0"/>
              <a:pPr/>
              <a:t>‹#›</a:t>
            </a:fld>
            <a:endParaRPr lang="tr-T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Veri Yer Tutucusu"/>
          <p:cNvSpPr>
            <a:spLocks noGrp="1"/>
          </p:cNvSpPr>
          <p:nvPr>
            <p:ph type="dt" sz="half" idx="10"/>
          </p:nvPr>
        </p:nvSpPr>
        <p:spPr/>
        <p:txBody>
          <a:bodyPr/>
          <a:lstStyle/>
          <a:p>
            <a:fld id="{ABAA134A-6468-4289-BAFD-B0F6F79491BD}" type="datetimeFigureOut">
              <a:rPr lang="tr-TR" smtClean="0"/>
              <a:pPr/>
              <a:t>13.12.2022</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81E424B8-1F6B-406A-8FA0-EB1D7666BBD7}" type="slidenum">
              <a:rPr lang="tr-TR" smtClean="0"/>
              <a:pPr/>
              <a:t>‹#›</a:t>
            </a:fld>
            <a:endParaRPr lang="tr-T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ABAA134A-6468-4289-BAFD-B0F6F79491BD}" type="datetimeFigureOut">
              <a:rPr lang="tr-TR" smtClean="0"/>
              <a:pPr/>
              <a:t>13.12.2022</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81E424B8-1F6B-406A-8FA0-EB1D7666BBD7}" type="slidenum">
              <a:rPr lang="tr-TR" smtClean="0"/>
              <a:pPr/>
              <a:t>‹#›</a:t>
            </a:fld>
            <a:endParaRPr lang="tr-T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09603" y="273050"/>
            <a:ext cx="4011084" cy="1162050"/>
          </a:xfrm>
        </p:spPr>
        <p:txBody>
          <a:bodyPr anchor="b"/>
          <a:lstStyle>
            <a:lvl1pPr algn="l">
              <a:defRPr sz="2000" b="1"/>
            </a:lvl1pPr>
          </a:lstStyle>
          <a:p>
            <a:r>
              <a:rPr lang="tr-TR"/>
              <a:t>Asıl başlık stili için tıklatın</a:t>
            </a:r>
          </a:p>
        </p:txBody>
      </p:sp>
      <p:sp>
        <p:nvSpPr>
          <p:cNvPr id="3" name="2 İçerik Yer Tutucusu"/>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ABAA134A-6468-4289-BAFD-B0F6F79491BD}" type="datetimeFigureOut">
              <a:rPr lang="tr-TR" smtClean="0"/>
              <a:pPr/>
              <a:t>13.12.2022</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81E424B8-1F6B-406A-8FA0-EB1D7666BBD7}" type="slidenum">
              <a:rPr lang="tr-TR" smtClean="0"/>
              <a:pPr/>
              <a:t>‹#›</a:t>
            </a:fld>
            <a:endParaRPr lang="tr-T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2389717" y="4800600"/>
            <a:ext cx="7315200" cy="566738"/>
          </a:xfrm>
        </p:spPr>
        <p:txBody>
          <a:bodyPr anchor="b"/>
          <a:lstStyle>
            <a:lvl1pPr algn="l">
              <a:defRPr sz="2000" b="1"/>
            </a:lvl1pPr>
          </a:lstStyle>
          <a:p>
            <a:r>
              <a:rPr lang="tr-TR"/>
              <a:t>Asıl başlık stili için tıklatın</a:t>
            </a:r>
          </a:p>
        </p:txBody>
      </p:sp>
      <p:sp>
        <p:nvSpPr>
          <p:cNvPr id="3" name="2 Resim Yer Tutucusu"/>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ABAA134A-6468-4289-BAFD-B0F6F79491BD}" type="datetimeFigureOut">
              <a:rPr lang="tr-TR" smtClean="0"/>
              <a:pPr/>
              <a:t>13.12.2022</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81E424B8-1F6B-406A-8FA0-EB1D7666BBD7}" type="slidenum">
              <a:rPr lang="tr-TR" smtClean="0"/>
              <a:pPr/>
              <a:t>‹#›</a:t>
            </a:fld>
            <a:endParaRPr lang="tr-T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tr-TR"/>
              <a:t>Asıl başlık stili için tıklatın</a:t>
            </a:r>
          </a:p>
        </p:txBody>
      </p:sp>
      <p:sp>
        <p:nvSpPr>
          <p:cNvPr id="3" name="2 Metin Yer Tutucusu"/>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2"/>
          </p:nvPr>
        </p:nvSpPr>
        <p:spPr>
          <a:xfrm>
            <a:off x="609600" y="635636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A134A-6468-4289-BAFD-B0F6F79491BD}" type="datetimeFigureOut">
              <a:rPr lang="tr-TR" smtClean="0"/>
              <a:pPr/>
              <a:t>13.12.2022</a:t>
            </a:fld>
            <a:endParaRPr lang="tr-TR"/>
          </a:p>
        </p:txBody>
      </p:sp>
      <p:sp>
        <p:nvSpPr>
          <p:cNvPr id="5" name="4 Altbilgi Yer Tutucusu"/>
          <p:cNvSpPr>
            <a:spLocks noGrp="1"/>
          </p:cNvSpPr>
          <p:nvPr>
            <p:ph type="ftr" sz="quarter" idx="3"/>
          </p:nvPr>
        </p:nvSpPr>
        <p:spPr>
          <a:xfrm>
            <a:off x="4165600" y="635636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8737600" y="635636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E424B8-1F6B-406A-8FA0-EB1D7666BBD7}"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2.jpe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jpe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eg"/></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4.jpeg"/><Relationship Id="rId4" Type="http://schemas.openxmlformats.org/officeDocument/2006/relationships/image" Target="../media/image23.jpeg"/></Relationships>
</file>

<file path=ppt/slides/_rels/slide3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25.jpeg"/><Relationship Id="rId7"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3.jpeg"/><Relationship Id="rId4" Type="http://schemas.openxmlformats.org/officeDocument/2006/relationships/image" Target="../media/image32.jpeg"/></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7.jpeg"/><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42.jpeg"/><Relationship Id="rId4" Type="http://schemas.openxmlformats.org/officeDocument/2006/relationships/image" Target="../media/image41.jpe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0.jpe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45.jpeg"/><Relationship Id="rId4" Type="http://schemas.openxmlformats.org/officeDocument/2006/relationships/image" Target="../media/image44.jpeg"/></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48.jpeg"/><Relationship Id="rId4" Type="http://schemas.openxmlformats.org/officeDocument/2006/relationships/image" Target="../media/image47.jpeg"/></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50.jpeg"/></Relationships>
</file>

<file path=ppt/slides/_rels/slide4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51.jpeg"/><Relationship Id="rId7"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4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55.jpeg"/><Relationship Id="rId7"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46.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10" Type="http://schemas.openxmlformats.org/officeDocument/2006/relationships/image" Target="../media/image20.jpeg"/><Relationship Id="rId4" Type="http://schemas.openxmlformats.org/officeDocument/2006/relationships/image" Target="../media/image60.jpeg"/><Relationship Id="rId9" Type="http://schemas.openxmlformats.org/officeDocument/2006/relationships/image" Target="../media/image19.png"/></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5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2.jpeg"/><Relationship Id="rId7" Type="http://schemas.openxmlformats.org/officeDocument/2006/relationships/image" Target="../media/image19.pn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69.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2"/>
          <p:cNvSpPr>
            <a:spLocks noGrp="1" noChangeArrowheads="1"/>
          </p:cNvSpPr>
          <p:nvPr>
            <p:ph type="ctrTitle"/>
          </p:nvPr>
        </p:nvSpPr>
        <p:spPr>
          <a:xfrm>
            <a:off x="806397" y="3812875"/>
            <a:ext cx="10213848" cy="2349834"/>
          </a:xfrm>
        </p:spPr>
        <p:txBody>
          <a:bodyPr>
            <a:normAutofit fontScale="90000"/>
          </a:bodyPr>
          <a:lstStyle/>
          <a:p>
            <a:pPr>
              <a:spcBef>
                <a:spcPct val="20000"/>
              </a:spcBef>
            </a:pPr>
            <a:br>
              <a:rPr lang="tr-TR" sz="5400" b="1" dirty="0">
                <a:solidFill>
                  <a:srgbClr val="C00000"/>
                </a:solidFill>
                <a:effectLst>
                  <a:outerShdw blurRad="38100" dist="38100" dir="2700000" algn="tl">
                    <a:srgbClr val="000000">
                      <a:alpha val="43137"/>
                    </a:srgbClr>
                  </a:outerShdw>
                </a:effectLst>
              </a:rPr>
            </a:br>
            <a:r>
              <a:rPr lang="tr-TR" b="1" dirty="0">
                <a:solidFill>
                  <a:srgbClr val="C00000"/>
                </a:solidFill>
                <a:effectLst>
                  <a:outerShdw blurRad="38100" dist="38100" dir="2700000" algn="tl">
                    <a:srgbClr val="000000">
                      <a:alpha val="43137"/>
                    </a:srgbClr>
                  </a:outerShdw>
                </a:effectLst>
              </a:rPr>
              <a:t>T.C. </a:t>
            </a:r>
            <a:br>
              <a:rPr lang="tr-TR" b="1" dirty="0">
                <a:solidFill>
                  <a:srgbClr val="C00000"/>
                </a:solidFill>
                <a:effectLst>
                  <a:outerShdw blurRad="38100" dist="38100" dir="2700000" algn="tl">
                    <a:srgbClr val="000000">
                      <a:alpha val="43137"/>
                    </a:srgbClr>
                  </a:outerShdw>
                </a:effectLst>
              </a:rPr>
            </a:br>
            <a:r>
              <a:rPr lang="tr-TR" b="1" dirty="0">
                <a:solidFill>
                  <a:srgbClr val="C00000"/>
                </a:solidFill>
                <a:effectLst>
                  <a:outerShdw blurRad="38100" dist="38100" dir="2700000" algn="tl">
                    <a:srgbClr val="000000">
                      <a:alpha val="43137"/>
                    </a:srgbClr>
                  </a:outerShdw>
                </a:effectLst>
              </a:rPr>
              <a:t>KARS VALİLİĞİ</a:t>
            </a:r>
            <a:br>
              <a:rPr lang="tr-TR" b="1" dirty="0">
                <a:solidFill>
                  <a:srgbClr val="C00000"/>
                </a:solidFill>
                <a:effectLst>
                  <a:outerShdw blurRad="38100" dist="38100" dir="2700000" algn="tl">
                    <a:srgbClr val="000000">
                      <a:alpha val="43137"/>
                    </a:srgbClr>
                  </a:outerShdw>
                </a:effectLst>
              </a:rPr>
            </a:br>
            <a:r>
              <a:rPr lang="tr-TR" b="1" dirty="0">
                <a:solidFill>
                  <a:srgbClr val="C00000"/>
                </a:solidFill>
                <a:effectLst>
                  <a:outerShdw blurRad="38100" dist="38100" dir="2700000" algn="tl">
                    <a:srgbClr val="000000">
                      <a:alpha val="43137"/>
                    </a:srgbClr>
                  </a:outerShdw>
                </a:effectLst>
              </a:rPr>
              <a:t>İL MİLLİ EĞİTİM MÜDÜRLÜĞÜ</a:t>
            </a:r>
            <a:br>
              <a:rPr lang="tr-TR" b="1" dirty="0">
                <a:solidFill>
                  <a:srgbClr val="C00000"/>
                </a:solidFill>
                <a:effectLst>
                  <a:outerShdw blurRad="38100" dist="38100" dir="2700000" algn="tl">
                    <a:srgbClr val="000000">
                      <a:alpha val="43137"/>
                    </a:srgbClr>
                  </a:outerShdw>
                </a:effectLst>
              </a:rPr>
            </a:br>
            <a:r>
              <a:rPr lang="tr-TR" b="1" dirty="0">
                <a:solidFill>
                  <a:srgbClr val="C00000"/>
                </a:solidFill>
                <a:effectLst>
                  <a:outerShdw blurRad="38100" dist="38100" dir="2700000" algn="tl">
                    <a:srgbClr val="000000">
                      <a:alpha val="43137"/>
                    </a:srgbClr>
                  </a:outerShdw>
                </a:effectLst>
              </a:rPr>
              <a:t>İL TANILAMA KOMİSYONU</a:t>
            </a:r>
            <a:br>
              <a:rPr lang="tr-TR" b="1" dirty="0">
                <a:solidFill>
                  <a:srgbClr val="C00000"/>
                </a:solidFill>
                <a:effectLst>
                  <a:outerShdw blurRad="38100" dist="38100" dir="2700000" algn="tl">
                    <a:srgbClr val="000000">
                      <a:alpha val="43137"/>
                    </a:srgbClr>
                  </a:outerShdw>
                </a:effectLst>
              </a:rPr>
            </a:br>
            <a:br>
              <a:rPr lang="tr-TR" b="1" dirty="0">
                <a:solidFill>
                  <a:srgbClr val="C00000"/>
                </a:solidFill>
                <a:effectLst>
                  <a:outerShdw blurRad="38100" dist="38100" dir="2700000" algn="tl">
                    <a:srgbClr val="000000">
                      <a:alpha val="43137"/>
                    </a:srgbClr>
                  </a:outerShdw>
                </a:effectLst>
              </a:rPr>
            </a:br>
            <a:r>
              <a:rPr lang="tr-TR" sz="5300" b="1" dirty="0">
                <a:solidFill>
                  <a:srgbClr val="002060"/>
                </a:solidFill>
                <a:effectLst>
                  <a:outerShdw blurRad="38100" dist="38100" dir="2700000" algn="tl">
                    <a:srgbClr val="000000">
                      <a:alpha val="43137"/>
                    </a:srgbClr>
                  </a:outerShdw>
                </a:effectLst>
              </a:rPr>
              <a:t>2022-2023 BİLSEM Öğrenci Tanılama ve Yerleştirme Süreci / BİLSEM Tanıtımı</a:t>
            </a:r>
            <a:br>
              <a:rPr lang="tr-TR" sz="5300" b="1" dirty="0">
                <a:solidFill>
                  <a:srgbClr val="002060"/>
                </a:solidFill>
                <a:effectLst>
                  <a:outerShdw blurRad="38100" dist="38100" dir="2700000" algn="tl">
                    <a:srgbClr val="000000">
                      <a:alpha val="43137"/>
                    </a:srgbClr>
                  </a:outerShdw>
                </a:effectLst>
              </a:rPr>
            </a:br>
            <a:r>
              <a:rPr lang="tr-TR" sz="5300" b="1" dirty="0">
                <a:solidFill>
                  <a:srgbClr val="002060"/>
                </a:solidFill>
                <a:effectLst>
                  <a:outerShdw blurRad="38100" dist="38100" dir="2700000" algn="tl">
                    <a:srgbClr val="000000">
                      <a:alpha val="43137"/>
                    </a:srgbClr>
                  </a:outerShdw>
                </a:effectLst>
              </a:rPr>
              <a:t>Bilgilendirme Toplantıları</a:t>
            </a:r>
            <a:br>
              <a:rPr lang="tr-TR" sz="5300" b="1" dirty="0">
                <a:solidFill>
                  <a:srgbClr val="C00000"/>
                </a:solidFill>
                <a:effectLst>
                  <a:outerShdw blurRad="38100" dist="38100" dir="2700000" algn="tl">
                    <a:srgbClr val="000000">
                      <a:alpha val="43137"/>
                    </a:srgbClr>
                  </a:outerShdw>
                </a:effectLst>
              </a:rPr>
            </a:br>
            <a:r>
              <a:rPr lang="tr-TR" sz="3600" b="1" dirty="0">
                <a:solidFill>
                  <a:srgbClr val="002060"/>
                </a:solidFill>
              </a:rPr>
              <a:t>19-20 Aralık - 2022</a:t>
            </a:r>
            <a:br>
              <a:rPr lang="tr-TR" sz="3600" b="1" dirty="0">
                <a:solidFill>
                  <a:srgbClr val="C00000"/>
                </a:solidFill>
                <a:effectLst>
                  <a:outerShdw blurRad="38100" dist="38100" dir="2700000" algn="tl">
                    <a:srgbClr val="000000">
                      <a:alpha val="43137"/>
                    </a:srgbClr>
                  </a:outerShdw>
                </a:effectLst>
              </a:rPr>
            </a:br>
            <a:br>
              <a:rPr lang="tr-TR" sz="7300" b="1" dirty="0">
                <a:solidFill>
                  <a:srgbClr val="C00000"/>
                </a:solidFill>
                <a:effectLst>
                  <a:outerShdw blurRad="38100" dist="38100" dir="2700000" algn="tl">
                    <a:srgbClr val="000000">
                      <a:alpha val="43137"/>
                    </a:srgbClr>
                  </a:outerShdw>
                </a:effectLst>
              </a:rPr>
            </a:br>
            <a:br>
              <a:rPr lang="tr-TR" sz="7300" b="1" dirty="0">
                <a:solidFill>
                  <a:srgbClr val="C00000"/>
                </a:solidFill>
                <a:effectLst>
                  <a:outerShdw blurRad="38100" dist="38100" dir="2700000" algn="tl">
                    <a:srgbClr val="000000">
                      <a:alpha val="43137"/>
                    </a:srgbClr>
                  </a:outerShdw>
                </a:effectLst>
              </a:rPr>
            </a:br>
            <a:br>
              <a:rPr lang="tr-TR" sz="5400" b="1" dirty="0">
                <a:solidFill>
                  <a:srgbClr val="C00000"/>
                </a:solidFill>
                <a:effectLst>
                  <a:outerShdw blurRad="38100" dist="38100" dir="2700000" algn="tl">
                    <a:srgbClr val="000000">
                      <a:alpha val="43137"/>
                    </a:srgbClr>
                  </a:outerShdw>
                </a:effectLst>
              </a:rPr>
            </a:br>
            <a:br>
              <a:rPr lang="tr-TR" sz="3100" i="1" dirty="0"/>
            </a:br>
            <a:br>
              <a:rPr lang="tr-TR" sz="3600" b="1" dirty="0">
                <a:solidFill>
                  <a:prstClr val="black">
                    <a:tint val="75000"/>
                  </a:prstClr>
                </a:solidFill>
                <a:ea typeface="+mn-ea"/>
                <a:cs typeface="+mn-cs"/>
              </a:rPr>
            </a:br>
            <a:endParaRPr lang="tr-TR" sz="3600" b="1" dirty="0">
              <a:solidFill>
                <a:prstClr val="black">
                  <a:tint val="75000"/>
                </a:prstClr>
              </a:solidFill>
              <a:ea typeface="+mn-ea"/>
              <a:cs typeface="+mn-cs"/>
            </a:endParaRPr>
          </a:p>
        </p:txBody>
      </p:sp>
      <p:pic>
        <p:nvPicPr>
          <p:cNvPr id="9" name="image1.png"/>
          <p:cNvPicPr/>
          <p:nvPr/>
        </p:nvPicPr>
        <p:blipFill>
          <a:blip r:embed="rId2" cstate="print"/>
          <a:srcRect/>
          <a:stretch>
            <a:fillRect/>
          </a:stretch>
        </p:blipFill>
        <p:spPr>
          <a:xfrm>
            <a:off x="11320272" y="64015"/>
            <a:ext cx="835154" cy="832097"/>
          </a:xfrm>
          <a:prstGeom prst="rect">
            <a:avLst/>
          </a:prstGeom>
          <a:ln/>
        </p:spPr>
      </p:pic>
      <p:pic>
        <p:nvPicPr>
          <p:cNvPr id="1027" name="Picture 3" descr="D:\111\karışık evrak\LOGOLAR\mem_logo_1.jpg"/>
          <p:cNvPicPr>
            <a:picLocks noChangeAspect="1" noChangeArrowheads="1"/>
          </p:cNvPicPr>
          <p:nvPr/>
        </p:nvPicPr>
        <p:blipFill>
          <a:blip r:embed="rId3" cstate="print"/>
          <a:srcRect/>
          <a:stretch>
            <a:fillRect/>
          </a:stretch>
        </p:blipFill>
        <p:spPr bwMode="auto">
          <a:xfrm>
            <a:off x="10439724" y="44006"/>
            <a:ext cx="857454" cy="842962"/>
          </a:xfrm>
          <a:prstGeom prst="rect">
            <a:avLst/>
          </a:prstGeom>
          <a:noFill/>
        </p:spPr>
      </p:pic>
    </p:spTree>
    <p:extLst>
      <p:ext uri="{BB962C8B-B14F-4D97-AF65-F5344CB8AC3E}">
        <p14:creationId xmlns:p14="http://schemas.microsoft.com/office/powerpoint/2010/main" val="412417252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l"/>
            <a:r>
              <a:rPr lang="tr-TR" b="1" dirty="0">
                <a:solidFill>
                  <a:srgbClr val="FF0000"/>
                </a:solidFill>
                <a:latin typeface="+mn-lt"/>
              </a:rPr>
              <a:t>BİLSEM’DE NEYİ ÖNEMSİYORUZ?</a:t>
            </a: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6936" y="1502875"/>
            <a:ext cx="5834421" cy="32818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İçerik Yer Tutucusu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3126" y="3186364"/>
            <a:ext cx="5403739" cy="29066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image1.png"/>
          <p:cNvPicPr/>
          <p:nvPr/>
        </p:nvPicPr>
        <p:blipFill>
          <a:blip r:embed="rId4" cstate="print"/>
          <a:srcRect/>
          <a:stretch>
            <a:fillRect/>
          </a:stretch>
        </p:blipFill>
        <p:spPr>
          <a:xfrm>
            <a:off x="11320272" y="64015"/>
            <a:ext cx="835154" cy="832097"/>
          </a:xfrm>
          <a:prstGeom prst="rect">
            <a:avLst/>
          </a:prstGeom>
          <a:ln/>
        </p:spPr>
      </p:pic>
      <p:pic>
        <p:nvPicPr>
          <p:cNvPr id="9" name="Picture 3" descr="D:\111\karışık evrak\LOGOLAR\mem_logo_1.jpg"/>
          <p:cNvPicPr>
            <a:picLocks noChangeAspect="1" noChangeArrowheads="1"/>
          </p:cNvPicPr>
          <p:nvPr/>
        </p:nvPicPr>
        <p:blipFill>
          <a:blip r:embed="rId5" cstate="print"/>
          <a:srcRect/>
          <a:stretch>
            <a:fillRect/>
          </a:stretch>
        </p:blipFill>
        <p:spPr bwMode="auto">
          <a:xfrm>
            <a:off x="10439724" y="44006"/>
            <a:ext cx="857454" cy="842962"/>
          </a:xfrm>
          <a:prstGeom prst="rect">
            <a:avLst/>
          </a:prstGeom>
          <a:noFill/>
        </p:spPr>
      </p:pic>
    </p:spTree>
    <p:extLst>
      <p:ext uri="{BB962C8B-B14F-4D97-AF65-F5344CB8AC3E}">
        <p14:creationId xmlns:p14="http://schemas.microsoft.com/office/powerpoint/2010/main" val="112244785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1.png"/>
          <p:cNvPicPr/>
          <p:nvPr/>
        </p:nvPicPr>
        <p:blipFill>
          <a:blip r:embed="rId2" cstate="print"/>
          <a:srcRect/>
          <a:stretch>
            <a:fillRect/>
          </a:stretch>
        </p:blipFill>
        <p:spPr>
          <a:xfrm>
            <a:off x="11320272" y="64015"/>
            <a:ext cx="835154" cy="832097"/>
          </a:xfrm>
          <a:prstGeom prst="rect">
            <a:avLst/>
          </a:prstGeom>
          <a:ln/>
        </p:spPr>
      </p:pic>
      <p:pic>
        <p:nvPicPr>
          <p:cNvPr id="8" name="Picture 3" descr="D:\111\karışık evrak\LOGOLAR\mem_logo_1.jpg"/>
          <p:cNvPicPr>
            <a:picLocks noChangeAspect="1" noChangeArrowheads="1"/>
          </p:cNvPicPr>
          <p:nvPr/>
        </p:nvPicPr>
        <p:blipFill>
          <a:blip r:embed="rId3" cstate="print"/>
          <a:srcRect/>
          <a:stretch>
            <a:fillRect/>
          </a:stretch>
        </p:blipFill>
        <p:spPr bwMode="auto">
          <a:xfrm>
            <a:off x="10439724" y="44006"/>
            <a:ext cx="857454" cy="842962"/>
          </a:xfrm>
          <a:prstGeom prst="rect">
            <a:avLst/>
          </a:prstGeom>
          <a:noFill/>
        </p:spPr>
      </p:pic>
      <p:pic>
        <p:nvPicPr>
          <p:cNvPr id="12" name="Resim 11">
            <a:extLst>
              <a:ext uri="{FF2B5EF4-FFF2-40B4-BE49-F238E27FC236}">
                <a16:creationId xmlns:a16="http://schemas.microsoft.com/office/drawing/2014/main" id="{57131D3C-F380-B60C-1BF3-79B3F0E3F2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8481" y="284629"/>
            <a:ext cx="6288742" cy="6288742"/>
          </a:xfrm>
          <a:prstGeom prst="rect">
            <a:avLst/>
          </a:prstGeom>
        </p:spPr>
      </p:pic>
    </p:spTree>
    <p:extLst>
      <p:ext uri="{BB962C8B-B14F-4D97-AF65-F5344CB8AC3E}">
        <p14:creationId xmlns:p14="http://schemas.microsoft.com/office/powerpoint/2010/main" val="265846570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36908" y="120085"/>
            <a:ext cx="10058400" cy="1165251"/>
          </a:xfrm>
        </p:spPr>
        <p:txBody>
          <a:bodyPr>
            <a:noAutofit/>
          </a:bodyPr>
          <a:lstStyle/>
          <a:p>
            <a:pPr lvl="0">
              <a:lnSpc>
                <a:spcPct val="100000"/>
              </a:lnSpc>
              <a:defRPr/>
            </a:pPr>
            <a:r>
              <a:rPr lang="tr-TR" sz="4000" b="1" dirty="0">
                <a:solidFill>
                  <a:srgbClr val="FF0000"/>
                </a:solidFill>
              </a:rPr>
              <a:t>2022‐2023 BİLİM VE SANAT MERKEZLERİ </a:t>
            </a:r>
            <a:br>
              <a:rPr lang="tr-TR" sz="4000" b="1" dirty="0">
                <a:solidFill>
                  <a:srgbClr val="FF0000"/>
                </a:solidFill>
              </a:rPr>
            </a:br>
            <a:r>
              <a:rPr lang="tr-TR" sz="4000" b="1" dirty="0">
                <a:solidFill>
                  <a:srgbClr val="FF0000"/>
                </a:solidFill>
              </a:rPr>
              <a:t>ÖĞRENCİ TANILAMA VE YERLEŞTİRME TAKVİMİ</a:t>
            </a:r>
            <a:endParaRPr lang="tr-TR" sz="4000" b="1" cap="small" spc="0" dirty="0">
              <a:solidFill>
                <a:srgbClr val="FF0000"/>
              </a:solidFill>
              <a:latin typeface="Calibri" pitchFamily="34" charset="0"/>
              <a:cs typeface="Calibri" pitchFamily="34" charset="0"/>
            </a:endParaRPr>
          </a:p>
        </p:txBody>
      </p:sp>
      <p:pic>
        <p:nvPicPr>
          <p:cNvPr id="6" name="image1.png"/>
          <p:cNvPicPr/>
          <p:nvPr/>
        </p:nvPicPr>
        <p:blipFill>
          <a:blip r:embed="rId2" cstate="print"/>
          <a:srcRect/>
          <a:stretch>
            <a:fillRect/>
          </a:stretch>
        </p:blipFill>
        <p:spPr>
          <a:xfrm>
            <a:off x="11320272" y="64015"/>
            <a:ext cx="835154" cy="832097"/>
          </a:xfrm>
          <a:prstGeom prst="rect">
            <a:avLst/>
          </a:prstGeom>
          <a:ln/>
        </p:spPr>
      </p:pic>
      <p:pic>
        <p:nvPicPr>
          <p:cNvPr id="8" name="Picture 3" descr="D:\111\karışık evrak\LOGOLAR\mem_logo_1.jpg"/>
          <p:cNvPicPr>
            <a:picLocks noChangeAspect="1" noChangeArrowheads="1"/>
          </p:cNvPicPr>
          <p:nvPr/>
        </p:nvPicPr>
        <p:blipFill>
          <a:blip r:embed="rId3" cstate="print"/>
          <a:srcRect/>
          <a:stretch>
            <a:fillRect/>
          </a:stretch>
        </p:blipFill>
        <p:spPr bwMode="auto">
          <a:xfrm>
            <a:off x="10439724" y="44006"/>
            <a:ext cx="857454" cy="842962"/>
          </a:xfrm>
          <a:prstGeom prst="rect">
            <a:avLst/>
          </a:prstGeom>
          <a:noFill/>
        </p:spPr>
      </p:pic>
      <p:pic>
        <p:nvPicPr>
          <p:cNvPr id="1028" name="Picture 4" descr="C:\Users\BİLSEM-AKB\Desktop\2021-2022 Tanılama\Ekran Alıntısı.JPG"/>
          <p:cNvPicPr>
            <a:picLocks noChangeAspect="1" noChangeArrowheads="1"/>
          </p:cNvPicPr>
          <p:nvPr/>
        </p:nvPicPr>
        <p:blipFill>
          <a:blip r:embed="rId4" cstate="print"/>
          <a:srcRect/>
          <a:stretch>
            <a:fillRect/>
          </a:stretch>
        </p:blipFill>
        <p:spPr bwMode="auto">
          <a:xfrm>
            <a:off x="6239026" y="1698807"/>
            <a:ext cx="5791200" cy="591906"/>
          </a:xfrm>
          <a:prstGeom prst="rect">
            <a:avLst/>
          </a:prstGeom>
          <a:noFill/>
        </p:spPr>
      </p:pic>
      <p:pic>
        <p:nvPicPr>
          <p:cNvPr id="7" name="Resim 6" descr="tablo içeren bir resim&#10;&#10;Açıklama otomatik olarak oluşturuldu">
            <a:extLst>
              <a:ext uri="{FF2B5EF4-FFF2-40B4-BE49-F238E27FC236}">
                <a16:creationId xmlns:a16="http://schemas.microsoft.com/office/drawing/2014/main" id="{F9650648-0084-DF8D-A47D-D267C75495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9026" y="2290713"/>
            <a:ext cx="5768810" cy="3980744"/>
          </a:xfrm>
          <a:prstGeom prst="rect">
            <a:avLst/>
          </a:prstGeom>
        </p:spPr>
      </p:pic>
      <p:pic>
        <p:nvPicPr>
          <p:cNvPr id="10" name="Resim 9" descr="tablo içeren bir resim&#10;&#10;Açıklama otomatik olarak oluşturuldu">
            <a:extLst>
              <a:ext uri="{FF2B5EF4-FFF2-40B4-BE49-F238E27FC236}">
                <a16:creationId xmlns:a16="http://schemas.microsoft.com/office/drawing/2014/main" id="{8468DA74-5853-276C-13E6-D0FEA54D68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432" y="1698807"/>
            <a:ext cx="5776568" cy="4572650"/>
          </a:xfrm>
          <a:prstGeom prst="rect">
            <a:avLst/>
          </a:prstGeom>
        </p:spPr>
      </p:pic>
    </p:spTree>
    <p:extLst>
      <p:ext uri="{BB962C8B-B14F-4D97-AF65-F5344CB8AC3E}">
        <p14:creationId xmlns:p14="http://schemas.microsoft.com/office/powerpoint/2010/main" val="291856932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45535" y="292613"/>
            <a:ext cx="10058400" cy="868681"/>
          </a:xfrm>
        </p:spPr>
        <p:txBody>
          <a:bodyPr>
            <a:normAutofit/>
          </a:bodyPr>
          <a:lstStyle/>
          <a:p>
            <a:pPr algn="l"/>
            <a:r>
              <a:rPr lang="tr-TR" b="1" dirty="0">
                <a:solidFill>
                  <a:srgbClr val="FF0000"/>
                </a:solidFill>
              </a:rPr>
              <a:t>2022-2023 Tanılama ve Yerleştirme Süreci</a:t>
            </a:r>
          </a:p>
        </p:txBody>
      </p:sp>
      <p:pic>
        <p:nvPicPr>
          <p:cNvPr id="6" name="image1.png"/>
          <p:cNvPicPr/>
          <p:nvPr/>
        </p:nvPicPr>
        <p:blipFill>
          <a:blip r:embed="rId2" cstate="print"/>
          <a:srcRect/>
          <a:stretch>
            <a:fillRect/>
          </a:stretch>
        </p:blipFill>
        <p:spPr>
          <a:xfrm>
            <a:off x="11320272" y="64015"/>
            <a:ext cx="835154" cy="832097"/>
          </a:xfrm>
          <a:prstGeom prst="rect">
            <a:avLst/>
          </a:prstGeom>
          <a:ln/>
        </p:spPr>
      </p:pic>
      <p:pic>
        <p:nvPicPr>
          <p:cNvPr id="8" name="Picture 3" descr="D:\111\karışık evrak\LOGOLAR\mem_logo_1.jpg"/>
          <p:cNvPicPr>
            <a:picLocks noChangeAspect="1" noChangeArrowheads="1"/>
          </p:cNvPicPr>
          <p:nvPr/>
        </p:nvPicPr>
        <p:blipFill>
          <a:blip r:embed="rId3" cstate="print"/>
          <a:srcRect/>
          <a:stretch>
            <a:fillRect/>
          </a:stretch>
        </p:blipFill>
        <p:spPr bwMode="auto">
          <a:xfrm>
            <a:off x="10439724" y="44006"/>
            <a:ext cx="857454" cy="842962"/>
          </a:xfrm>
          <a:prstGeom prst="rect">
            <a:avLst/>
          </a:prstGeom>
          <a:noFill/>
        </p:spPr>
      </p:pic>
      <p:graphicFrame>
        <p:nvGraphicFramePr>
          <p:cNvPr id="21" name="20 Diyagram"/>
          <p:cNvGraphicFramePr/>
          <p:nvPr>
            <p:extLst>
              <p:ext uri="{D42A27DB-BD31-4B8C-83A1-F6EECF244321}">
                <p14:modId xmlns:p14="http://schemas.microsoft.com/office/powerpoint/2010/main" val="1550148622"/>
              </p:ext>
            </p:extLst>
          </p:nvPr>
        </p:nvGraphicFramePr>
        <p:xfrm>
          <a:off x="421799" y="1319815"/>
          <a:ext cx="5602148" cy="52086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2" name="21 Diyagram"/>
          <p:cNvGraphicFramePr/>
          <p:nvPr>
            <p:extLst>
              <p:ext uri="{D42A27DB-BD31-4B8C-83A1-F6EECF244321}">
                <p14:modId xmlns:p14="http://schemas.microsoft.com/office/powerpoint/2010/main" val="4139021240"/>
              </p:ext>
            </p:extLst>
          </p:nvPr>
        </p:nvGraphicFramePr>
        <p:xfrm>
          <a:off x="6220239" y="1309869"/>
          <a:ext cx="5761089" cy="520860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65846570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45535" y="292613"/>
            <a:ext cx="10058400" cy="868681"/>
          </a:xfrm>
        </p:spPr>
        <p:txBody>
          <a:bodyPr>
            <a:normAutofit/>
          </a:bodyPr>
          <a:lstStyle/>
          <a:p>
            <a:pPr algn="l"/>
            <a:r>
              <a:rPr lang="tr-TR" b="1" dirty="0">
                <a:solidFill>
                  <a:srgbClr val="FF0000"/>
                </a:solidFill>
              </a:rPr>
              <a:t>2022-2023 Tanılama ve Yerleştirme Süreci</a:t>
            </a:r>
          </a:p>
        </p:txBody>
      </p:sp>
      <p:sp>
        <p:nvSpPr>
          <p:cNvPr id="3" name="İçerik Yer Tutucusu 2"/>
          <p:cNvSpPr>
            <a:spLocks noGrp="1"/>
          </p:cNvSpPr>
          <p:nvPr>
            <p:ph idx="1"/>
          </p:nvPr>
        </p:nvSpPr>
        <p:spPr>
          <a:xfrm>
            <a:off x="495888" y="1307590"/>
            <a:ext cx="11104441" cy="5506404"/>
          </a:xfrm>
        </p:spPr>
        <p:txBody>
          <a:bodyPr>
            <a:noAutofit/>
          </a:bodyPr>
          <a:lstStyle/>
          <a:p>
            <a:pPr algn="just">
              <a:buNone/>
            </a:pPr>
            <a:r>
              <a:rPr lang="tr-TR" sz="2400" b="1" dirty="0">
                <a:solidFill>
                  <a:srgbClr val="FF0000"/>
                </a:solidFill>
                <a:latin typeface="Arial" pitchFamily="34" charset="0"/>
                <a:cs typeface="Arial" pitchFamily="34" charset="0"/>
              </a:rPr>
              <a:t>UYGULAMA ESASLARI </a:t>
            </a:r>
          </a:p>
          <a:p>
            <a:pPr algn="just"/>
            <a:endParaRPr lang="tr-TR" sz="1800" b="1" dirty="0">
              <a:latin typeface="Arial" pitchFamily="34" charset="0"/>
              <a:cs typeface="Arial" pitchFamily="34" charset="0"/>
            </a:endParaRPr>
          </a:p>
          <a:p>
            <a:pPr algn="just">
              <a:buNone/>
            </a:pPr>
            <a:r>
              <a:rPr lang="tr-TR" sz="2200" b="1" dirty="0">
                <a:solidFill>
                  <a:srgbClr val="FF0000"/>
                </a:solidFill>
                <a:latin typeface="Arial" pitchFamily="34" charset="0"/>
                <a:cs typeface="Arial" pitchFamily="34" charset="0"/>
              </a:rPr>
              <a:t>İl Tanılama Sınav Komisyonlarının Oluşturulması </a:t>
            </a:r>
          </a:p>
          <a:p>
            <a:pPr algn="just"/>
            <a:endParaRPr lang="tr-TR" sz="2200" b="1" dirty="0">
              <a:latin typeface="Arial" pitchFamily="34" charset="0"/>
              <a:cs typeface="Arial" pitchFamily="34" charset="0"/>
            </a:endParaRPr>
          </a:p>
          <a:p>
            <a:pPr algn="just">
              <a:buNone/>
            </a:pPr>
            <a:r>
              <a:rPr lang="tr-TR" sz="2200" b="1" dirty="0">
                <a:solidFill>
                  <a:srgbClr val="FF0000"/>
                </a:solidFill>
                <a:latin typeface="Arial" pitchFamily="34" charset="0"/>
                <a:cs typeface="Arial" pitchFamily="34" charset="0"/>
              </a:rPr>
              <a:t>a) </a:t>
            </a:r>
            <a:r>
              <a:rPr lang="tr-TR" sz="2200" dirty="0">
                <a:latin typeface="Arial" pitchFamily="34" charset="0"/>
                <a:cs typeface="Arial" pitchFamily="34" charset="0"/>
              </a:rPr>
              <a:t>BİLSEM’e yerleştirilecek öğrencilerin tanılama süreçleri ile ilgili iş ve işlemleri yürütmek üzere 05-09 Aralık 2022 tarihleri arasında il millî eğitim müdürlükleri tarafından il tanılama sınav komisyonları oluşturulacaktır. </a:t>
            </a:r>
          </a:p>
          <a:p>
            <a:pPr algn="just">
              <a:buNone/>
            </a:pPr>
            <a:endParaRPr lang="tr-TR" sz="2200" dirty="0">
              <a:latin typeface="Arial" pitchFamily="34" charset="0"/>
              <a:cs typeface="Arial" pitchFamily="34" charset="0"/>
            </a:endParaRPr>
          </a:p>
          <a:p>
            <a:pPr algn="just">
              <a:buNone/>
            </a:pPr>
            <a:r>
              <a:rPr lang="tr-TR" sz="2200" b="1" dirty="0">
                <a:solidFill>
                  <a:srgbClr val="FF0000"/>
                </a:solidFill>
                <a:latin typeface="Arial" pitchFamily="34" charset="0"/>
                <a:cs typeface="Arial" pitchFamily="34" charset="0"/>
              </a:rPr>
              <a:t>b) </a:t>
            </a:r>
            <a:r>
              <a:rPr lang="tr-TR" sz="2200" dirty="0">
                <a:latin typeface="Arial" pitchFamily="34" charset="0"/>
                <a:cs typeface="Arial" pitchFamily="34" charset="0"/>
              </a:rPr>
              <a:t>İl tanılama sınav komisyonları; </a:t>
            </a:r>
          </a:p>
          <a:p>
            <a:pPr algn="just">
              <a:buFont typeface="Wingdings" pitchFamily="2" charset="2"/>
              <a:buChar char="Ø"/>
            </a:pPr>
            <a:r>
              <a:rPr lang="tr-TR" sz="2200" dirty="0">
                <a:latin typeface="Arial" pitchFamily="34" charset="0"/>
                <a:cs typeface="Arial" pitchFamily="34" charset="0"/>
              </a:rPr>
              <a:t>İl Milli Eğitim Müdürü başkanlığında,</a:t>
            </a:r>
          </a:p>
          <a:p>
            <a:pPr algn="just">
              <a:buFont typeface="Wingdings" pitchFamily="2" charset="2"/>
              <a:buChar char="Ø"/>
            </a:pPr>
            <a:r>
              <a:rPr lang="tr-TR" sz="2200" dirty="0">
                <a:latin typeface="Arial" pitchFamily="34" charset="0"/>
                <a:cs typeface="Arial" pitchFamily="34" charset="0"/>
              </a:rPr>
              <a:t>İl özel eğitim ve rehberlik hizmetlerinden sorumlu millî eğitim müdür yardımcısı/şube müdürü,</a:t>
            </a:r>
          </a:p>
          <a:p>
            <a:pPr algn="just">
              <a:buFont typeface="Wingdings" pitchFamily="2" charset="2"/>
              <a:buChar char="Ø"/>
            </a:pPr>
            <a:r>
              <a:rPr lang="tr-TR" sz="2200" dirty="0">
                <a:latin typeface="Arial" pitchFamily="34" charset="0"/>
                <a:cs typeface="Arial" pitchFamily="34" charset="0"/>
              </a:rPr>
              <a:t>BİLSEM müdürleri</a:t>
            </a:r>
          </a:p>
          <a:p>
            <a:pPr algn="just">
              <a:buFont typeface="Wingdings" pitchFamily="2" charset="2"/>
              <a:buChar char="Ø"/>
            </a:pPr>
            <a:r>
              <a:rPr lang="tr-TR" sz="2200" dirty="0">
                <a:latin typeface="Arial" pitchFamily="34" charset="0"/>
                <a:cs typeface="Arial" pitchFamily="34" charset="0"/>
              </a:rPr>
              <a:t>Rehberlik ve araştırma merkezi müdürlerinin tamamının katılımlarıyla oluşturulur.</a:t>
            </a:r>
          </a:p>
          <a:p>
            <a:pPr algn="just">
              <a:buNone/>
            </a:pPr>
            <a:endParaRPr lang="tr-TR" sz="1800" dirty="0">
              <a:latin typeface="Arial" pitchFamily="34" charset="0"/>
              <a:cs typeface="Arial" pitchFamily="34" charset="0"/>
            </a:endParaRPr>
          </a:p>
          <a:p>
            <a:pPr algn="just">
              <a:buNone/>
            </a:pPr>
            <a:endParaRPr lang="tr-TR" altLang="tr-TR" sz="3600" dirty="0">
              <a:solidFill>
                <a:schemeClr val="tx1"/>
              </a:solidFill>
            </a:endParaRPr>
          </a:p>
        </p:txBody>
      </p:sp>
      <p:pic>
        <p:nvPicPr>
          <p:cNvPr id="6" name="image1.png"/>
          <p:cNvPicPr/>
          <p:nvPr/>
        </p:nvPicPr>
        <p:blipFill>
          <a:blip r:embed="rId2" cstate="print"/>
          <a:srcRect/>
          <a:stretch>
            <a:fillRect/>
          </a:stretch>
        </p:blipFill>
        <p:spPr>
          <a:xfrm>
            <a:off x="11320272" y="64015"/>
            <a:ext cx="835154" cy="832097"/>
          </a:xfrm>
          <a:prstGeom prst="rect">
            <a:avLst/>
          </a:prstGeom>
          <a:ln/>
        </p:spPr>
      </p:pic>
      <p:pic>
        <p:nvPicPr>
          <p:cNvPr id="8" name="Picture 3" descr="D:\111\karışık evrak\LOGOLAR\mem_logo_1.jpg"/>
          <p:cNvPicPr>
            <a:picLocks noChangeAspect="1" noChangeArrowheads="1"/>
          </p:cNvPicPr>
          <p:nvPr/>
        </p:nvPicPr>
        <p:blipFill>
          <a:blip r:embed="rId3" cstate="print"/>
          <a:srcRect/>
          <a:stretch>
            <a:fillRect/>
          </a:stretch>
        </p:blipFill>
        <p:spPr bwMode="auto">
          <a:xfrm>
            <a:off x="10439724" y="44006"/>
            <a:ext cx="857454" cy="842962"/>
          </a:xfrm>
          <a:prstGeom prst="rect">
            <a:avLst/>
          </a:prstGeom>
          <a:noFill/>
        </p:spPr>
      </p:pic>
    </p:spTree>
    <p:extLst>
      <p:ext uri="{BB962C8B-B14F-4D97-AF65-F5344CB8AC3E}">
        <p14:creationId xmlns:p14="http://schemas.microsoft.com/office/powerpoint/2010/main" val="265846570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91746" y="149180"/>
            <a:ext cx="10058400" cy="868681"/>
          </a:xfrm>
        </p:spPr>
        <p:txBody>
          <a:bodyPr>
            <a:normAutofit/>
          </a:bodyPr>
          <a:lstStyle/>
          <a:p>
            <a:pPr algn="l"/>
            <a:r>
              <a:rPr lang="tr-TR" b="1" dirty="0">
                <a:solidFill>
                  <a:srgbClr val="FF0000"/>
                </a:solidFill>
              </a:rPr>
              <a:t>2022-2023 Tanılama ve Yerleştirme Süreci</a:t>
            </a:r>
          </a:p>
        </p:txBody>
      </p:sp>
      <p:sp>
        <p:nvSpPr>
          <p:cNvPr id="3" name="İçerik Yer Tutucusu 2"/>
          <p:cNvSpPr>
            <a:spLocks noGrp="1"/>
          </p:cNvSpPr>
          <p:nvPr>
            <p:ph idx="1"/>
          </p:nvPr>
        </p:nvSpPr>
        <p:spPr>
          <a:xfrm>
            <a:off x="495888" y="1110370"/>
            <a:ext cx="11247877" cy="5747630"/>
          </a:xfrm>
        </p:spPr>
        <p:txBody>
          <a:bodyPr>
            <a:noAutofit/>
          </a:bodyPr>
          <a:lstStyle/>
          <a:p>
            <a:pPr algn="just">
              <a:buNone/>
            </a:pPr>
            <a:r>
              <a:rPr lang="tr-TR" sz="2400" b="1" dirty="0">
                <a:solidFill>
                  <a:srgbClr val="FF0000"/>
                </a:solidFill>
                <a:latin typeface="Arial" pitchFamily="34" charset="0"/>
                <a:cs typeface="Arial" pitchFamily="34" charset="0"/>
              </a:rPr>
              <a:t>İl Tanılama Sınav Komisyonunun Görevleri </a:t>
            </a:r>
          </a:p>
          <a:p>
            <a:pPr algn="just"/>
            <a:endParaRPr lang="tr-TR" sz="1800" b="1" dirty="0">
              <a:latin typeface="Arial" pitchFamily="34" charset="0"/>
              <a:cs typeface="Arial" pitchFamily="34" charset="0"/>
            </a:endParaRPr>
          </a:p>
          <a:p>
            <a:pPr marL="457200" indent="-457200" algn="just">
              <a:buAutoNum type="alphaLcParenR"/>
            </a:pPr>
            <a:r>
              <a:rPr lang="tr-TR" sz="2000" dirty="0">
                <a:latin typeface="Arial" pitchFamily="34" charset="0"/>
                <a:cs typeface="Arial" pitchFamily="34" charset="0"/>
              </a:rPr>
              <a:t>İlkokul sınıf öğretmenlerine, rehberlik öğretmenlerine/ psikolojik danışmanlara ve okul yöneticilerine yönelik gerçekleştirilecek BİLSEM öğrenci tanılama ve yerleştirme sürecine ilişkin bilgilendirme toplantılarını </a:t>
            </a:r>
            <a:r>
              <a:rPr lang="tr-TR" sz="2000" b="1" i="1" dirty="0">
                <a:solidFill>
                  <a:srgbClr val="FF0000"/>
                </a:solidFill>
                <a:latin typeface="Arial" pitchFamily="34" charset="0"/>
                <a:cs typeface="Arial" pitchFamily="34" charset="0"/>
              </a:rPr>
              <a:t>12-16 Aralık 2022 tarihleri </a:t>
            </a:r>
            <a:r>
              <a:rPr lang="tr-TR" sz="2000" dirty="0">
                <a:latin typeface="Arial" pitchFamily="34" charset="0"/>
                <a:cs typeface="Arial" pitchFamily="34" charset="0"/>
              </a:rPr>
              <a:t>arasında planlamak ve gerçekleştirmek, </a:t>
            </a:r>
          </a:p>
          <a:p>
            <a:pPr marL="457200" indent="-457200" algn="just">
              <a:buNone/>
            </a:pPr>
            <a:endParaRPr lang="tr-TR" sz="800" dirty="0">
              <a:latin typeface="Arial" pitchFamily="34" charset="0"/>
              <a:cs typeface="Arial" pitchFamily="34" charset="0"/>
            </a:endParaRPr>
          </a:p>
          <a:p>
            <a:pPr algn="just">
              <a:buNone/>
            </a:pPr>
            <a:r>
              <a:rPr lang="tr-TR" sz="2000" b="1" dirty="0">
                <a:solidFill>
                  <a:srgbClr val="FF0000"/>
                </a:solidFill>
                <a:latin typeface="Arial" pitchFamily="34" charset="0"/>
                <a:cs typeface="Arial" pitchFamily="34" charset="0"/>
              </a:rPr>
              <a:t>b) </a:t>
            </a:r>
            <a:r>
              <a:rPr lang="tr-TR" sz="2000" dirty="0">
                <a:latin typeface="Arial" pitchFamily="34" charset="0"/>
                <a:cs typeface="Arial" pitchFamily="34" charset="0"/>
              </a:rPr>
              <a:t>Ön değerlendirme ve bireysel değerlendirme aşamalarındaki iş ve işlemleri planlamak ve yürütmek, </a:t>
            </a:r>
          </a:p>
          <a:p>
            <a:pPr algn="just">
              <a:buNone/>
            </a:pPr>
            <a:endParaRPr lang="tr-TR" sz="800" dirty="0">
              <a:latin typeface="Arial" pitchFamily="34" charset="0"/>
              <a:cs typeface="Arial" pitchFamily="34" charset="0"/>
            </a:endParaRPr>
          </a:p>
          <a:p>
            <a:pPr algn="just">
              <a:buNone/>
            </a:pPr>
            <a:r>
              <a:rPr lang="tr-TR" sz="2000" b="1" dirty="0">
                <a:solidFill>
                  <a:srgbClr val="FF0000"/>
                </a:solidFill>
                <a:latin typeface="Arial" pitchFamily="34" charset="0"/>
                <a:cs typeface="Arial" pitchFamily="34" charset="0"/>
              </a:rPr>
              <a:t>c) </a:t>
            </a:r>
            <a:r>
              <a:rPr lang="tr-TR" sz="2000" dirty="0">
                <a:latin typeface="Arial" pitchFamily="34" charset="0"/>
                <a:cs typeface="Arial" pitchFamily="34" charset="0"/>
              </a:rPr>
              <a:t>Ön değerlendirme ve bireysel değerlendirme sonuçlarına ilişkin </a:t>
            </a:r>
            <a:r>
              <a:rPr lang="tr-TR" sz="2000" b="1" i="1" dirty="0">
                <a:solidFill>
                  <a:srgbClr val="FF0000"/>
                </a:solidFill>
                <a:latin typeface="Arial" pitchFamily="34" charset="0"/>
                <a:cs typeface="Arial" pitchFamily="34" charset="0"/>
              </a:rPr>
              <a:t>itirazları </a:t>
            </a:r>
            <a:r>
              <a:rPr lang="tr-TR" sz="2000" dirty="0">
                <a:latin typeface="Arial" pitchFamily="34" charset="0"/>
                <a:cs typeface="Arial" pitchFamily="34" charset="0"/>
              </a:rPr>
              <a:t>değerlendirerek maddi hata içermeyen itirazları karara bağlamak, maddi hata içeren itirazları ise karara bağlanmak üzere merkez tanılama sınav komisyonuna göndermek,</a:t>
            </a:r>
          </a:p>
          <a:p>
            <a:pPr algn="just">
              <a:buNone/>
            </a:pPr>
            <a:endParaRPr lang="tr-TR" sz="800" dirty="0">
              <a:latin typeface="Arial" pitchFamily="34" charset="0"/>
              <a:cs typeface="Arial" pitchFamily="34" charset="0"/>
            </a:endParaRPr>
          </a:p>
          <a:p>
            <a:pPr algn="just">
              <a:buNone/>
            </a:pPr>
            <a:r>
              <a:rPr lang="tr-TR" sz="2000" b="1" dirty="0">
                <a:solidFill>
                  <a:srgbClr val="FF0000"/>
                </a:solidFill>
                <a:latin typeface="Arial" pitchFamily="34" charset="0"/>
                <a:cs typeface="Arial" pitchFamily="34" charset="0"/>
              </a:rPr>
              <a:t>ç) </a:t>
            </a:r>
            <a:r>
              <a:rPr lang="tr-TR" sz="2000" dirty="0">
                <a:latin typeface="Arial" pitchFamily="34" charset="0"/>
                <a:cs typeface="Arial" pitchFamily="34" charset="0"/>
              </a:rPr>
              <a:t>İtiraz değerlendirme sürecinde; genel zihinsel yetenek alanı için ön değerlendirme ve bireysel değerlendirme uygulamalarında görev yapmış en az 1 (bir) uygulayıcı, resim ve müzik yetenek alanları için ise bireysel değerlendirme itiraz sürecinde görevlendirilmek üzere alanlarının uygulamalarında görev yapmış en az 2’şer (ikişer) komisyon üyesinin katılımını sağlamaktır.</a:t>
            </a:r>
          </a:p>
          <a:p>
            <a:pPr algn="just">
              <a:buNone/>
            </a:pPr>
            <a:endParaRPr lang="tr-TR" sz="1800" dirty="0">
              <a:latin typeface="Arial" pitchFamily="34" charset="0"/>
              <a:cs typeface="Arial" pitchFamily="34" charset="0"/>
            </a:endParaRPr>
          </a:p>
          <a:p>
            <a:pPr algn="just">
              <a:buNone/>
            </a:pPr>
            <a:endParaRPr lang="tr-TR" altLang="tr-TR" sz="3600" dirty="0">
              <a:solidFill>
                <a:schemeClr val="tx1"/>
              </a:solidFill>
            </a:endParaRPr>
          </a:p>
        </p:txBody>
      </p:sp>
      <p:pic>
        <p:nvPicPr>
          <p:cNvPr id="6" name="image1.png"/>
          <p:cNvPicPr/>
          <p:nvPr/>
        </p:nvPicPr>
        <p:blipFill>
          <a:blip r:embed="rId2" cstate="print"/>
          <a:srcRect/>
          <a:stretch>
            <a:fillRect/>
          </a:stretch>
        </p:blipFill>
        <p:spPr>
          <a:xfrm>
            <a:off x="11320272" y="64015"/>
            <a:ext cx="835154" cy="832097"/>
          </a:xfrm>
          <a:prstGeom prst="rect">
            <a:avLst/>
          </a:prstGeom>
          <a:ln/>
        </p:spPr>
      </p:pic>
      <p:pic>
        <p:nvPicPr>
          <p:cNvPr id="8" name="Picture 3" descr="D:\111\karışık evrak\LOGOLAR\mem_logo_1.jpg"/>
          <p:cNvPicPr>
            <a:picLocks noChangeAspect="1" noChangeArrowheads="1"/>
          </p:cNvPicPr>
          <p:nvPr/>
        </p:nvPicPr>
        <p:blipFill>
          <a:blip r:embed="rId3" cstate="print"/>
          <a:srcRect/>
          <a:stretch>
            <a:fillRect/>
          </a:stretch>
        </p:blipFill>
        <p:spPr bwMode="auto">
          <a:xfrm>
            <a:off x="10439724" y="44006"/>
            <a:ext cx="857454" cy="842962"/>
          </a:xfrm>
          <a:prstGeom prst="rect">
            <a:avLst/>
          </a:prstGeom>
          <a:noFill/>
        </p:spPr>
      </p:pic>
    </p:spTree>
    <p:extLst>
      <p:ext uri="{BB962C8B-B14F-4D97-AF65-F5344CB8AC3E}">
        <p14:creationId xmlns:p14="http://schemas.microsoft.com/office/powerpoint/2010/main" val="265846570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45535" y="292613"/>
            <a:ext cx="10058400" cy="868681"/>
          </a:xfrm>
        </p:spPr>
        <p:txBody>
          <a:bodyPr>
            <a:normAutofit/>
          </a:bodyPr>
          <a:lstStyle/>
          <a:p>
            <a:pPr algn="l"/>
            <a:r>
              <a:rPr lang="tr-TR" b="1" dirty="0">
                <a:solidFill>
                  <a:srgbClr val="FF0000"/>
                </a:solidFill>
              </a:rPr>
              <a:t>2022-2023 Tanılama ve Yerleştirme Süreci</a:t>
            </a:r>
          </a:p>
        </p:txBody>
      </p:sp>
      <p:sp>
        <p:nvSpPr>
          <p:cNvPr id="3" name="İçerik Yer Tutucusu 2"/>
          <p:cNvSpPr>
            <a:spLocks noGrp="1"/>
          </p:cNvSpPr>
          <p:nvPr>
            <p:ph idx="1"/>
          </p:nvPr>
        </p:nvSpPr>
        <p:spPr>
          <a:xfrm>
            <a:off x="495888" y="1307589"/>
            <a:ext cx="10172112" cy="5257797"/>
          </a:xfrm>
        </p:spPr>
        <p:txBody>
          <a:bodyPr>
            <a:noAutofit/>
          </a:bodyPr>
          <a:lstStyle/>
          <a:p>
            <a:pPr algn="just"/>
            <a:r>
              <a:rPr lang="tr-TR" sz="1800" dirty="0">
                <a:latin typeface="Arial" pitchFamily="34" charset="0"/>
                <a:cs typeface="Arial" pitchFamily="34" charset="0"/>
              </a:rPr>
              <a:t>Öğrenci tanılama işlemleri, 1, 2 ve 3. sınıf seviyelerinde sınıf öğretmenleri tarafından yetenek alanı/alanlarında aday gösterilecek öğrenciler için kılavuz takvimi doğrultusunda gerçekleştirilecektir.</a:t>
            </a:r>
          </a:p>
          <a:p>
            <a:pPr algn="just">
              <a:buFont typeface="Wingdings" pitchFamily="2" charset="2"/>
              <a:buChar char="Ø"/>
            </a:pPr>
            <a:endParaRPr lang="tr-TR" sz="1800" b="1" dirty="0">
              <a:solidFill>
                <a:srgbClr val="FF0000"/>
              </a:solidFill>
              <a:latin typeface="Arial" pitchFamily="34" charset="0"/>
              <a:cs typeface="Arial" pitchFamily="34" charset="0"/>
            </a:endParaRPr>
          </a:p>
          <a:p>
            <a:pPr algn="just">
              <a:buNone/>
            </a:pPr>
            <a:r>
              <a:rPr lang="tr-TR" sz="1800" b="1" dirty="0">
                <a:solidFill>
                  <a:srgbClr val="FF0000"/>
                </a:solidFill>
                <a:latin typeface="Arial" pitchFamily="34" charset="0"/>
                <a:cs typeface="Arial" pitchFamily="34" charset="0"/>
              </a:rPr>
              <a:t>ADAY GÖSTERME SÜRECİ</a:t>
            </a:r>
          </a:p>
          <a:p>
            <a:pPr algn="just"/>
            <a:endParaRPr lang="tr-TR" sz="1800" dirty="0">
              <a:latin typeface="Arial" pitchFamily="34" charset="0"/>
              <a:cs typeface="Arial" pitchFamily="34" charset="0"/>
            </a:endParaRPr>
          </a:p>
          <a:p>
            <a:pPr algn="just">
              <a:buFont typeface="Wingdings" pitchFamily="2" charset="2"/>
              <a:buChar char="Ø"/>
            </a:pPr>
            <a:r>
              <a:rPr lang="tr-TR" sz="1800" dirty="0">
                <a:latin typeface="Arial" pitchFamily="34" charset="0"/>
                <a:cs typeface="Arial" pitchFamily="34" charset="0"/>
              </a:rPr>
              <a:t> Aday gösterme süreci </a:t>
            </a:r>
            <a:r>
              <a:rPr lang="tr-TR" sz="1800" b="1" i="1" dirty="0">
                <a:solidFill>
                  <a:srgbClr val="FF0000"/>
                </a:solidFill>
                <a:latin typeface="Arial" pitchFamily="34" charset="0"/>
                <a:cs typeface="Arial" pitchFamily="34" charset="0"/>
              </a:rPr>
              <a:t>okul yönlendirme komisyonları </a:t>
            </a:r>
            <a:r>
              <a:rPr lang="tr-TR" sz="1800" dirty="0">
                <a:latin typeface="Arial" pitchFamily="34" charset="0"/>
                <a:cs typeface="Arial" pitchFamily="34" charset="0"/>
              </a:rPr>
              <a:t>tarafından yürütülecektir.</a:t>
            </a:r>
          </a:p>
          <a:p>
            <a:pPr algn="just">
              <a:buFont typeface="Wingdings" pitchFamily="2" charset="2"/>
              <a:buChar char="Ø"/>
            </a:pPr>
            <a:endParaRPr lang="tr-TR" sz="1800" dirty="0">
              <a:latin typeface="Arial" pitchFamily="34" charset="0"/>
              <a:cs typeface="Arial" pitchFamily="34" charset="0"/>
            </a:endParaRPr>
          </a:p>
          <a:p>
            <a:pPr algn="just">
              <a:buFont typeface="Wingdings" pitchFamily="2" charset="2"/>
              <a:buChar char="Ø"/>
            </a:pPr>
            <a:r>
              <a:rPr lang="tr-TR" sz="1800" dirty="0">
                <a:latin typeface="Arial" pitchFamily="34" charset="0"/>
                <a:cs typeface="Arial" pitchFamily="34" charset="0"/>
              </a:rPr>
              <a:t> Okul yönlendirme komisyonu; </a:t>
            </a:r>
          </a:p>
          <a:p>
            <a:pPr lvl="1" algn="just">
              <a:buFont typeface="Wingdings" pitchFamily="2" charset="2"/>
              <a:buChar char="Ø"/>
            </a:pPr>
            <a:r>
              <a:rPr lang="tr-TR" sz="1800" dirty="0">
                <a:latin typeface="Arial" pitchFamily="34" charset="0"/>
                <a:cs typeface="Arial" pitchFamily="34" charset="0"/>
              </a:rPr>
              <a:t>okul müdürü başkanlığında </a:t>
            </a:r>
          </a:p>
          <a:p>
            <a:pPr lvl="1" algn="just">
              <a:buFont typeface="Wingdings" pitchFamily="2" charset="2"/>
              <a:buChar char="Ø"/>
            </a:pPr>
            <a:r>
              <a:rPr lang="tr-TR" sz="1800" dirty="0">
                <a:latin typeface="Arial" pitchFamily="34" charset="0"/>
                <a:cs typeface="Arial" pitchFamily="34" charset="0"/>
              </a:rPr>
              <a:t>müdür yardımcıları, </a:t>
            </a:r>
          </a:p>
          <a:p>
            <a:pPr lvl="1" algn="just">
              <a:buFont typeface="Wingdings" pitchFamily="2" charset="2"/>
              <a:buChar char="Ø"/>
            </a:pPr>
            <a:r>
              <a:rPr lang="tr-TR" sz="1800" dirty="0">
                <a:latin typeface="Arial" pitchFamily="34" charset="0"/>
                <a:cs typeface="Arial" pitchFamily="34" charset="0"/>
              </a:rPr>
              <a:t>rehber öğretmen/psikolojik danışman olarak görev yapan öğretmenlerin tamamı </a:t>
            </a:r>
          </a:p>
          <a:p>
            <a:pPr lvl="1" algn="just">
              <a:buFont typeface="Wingdings" pitchFamily="2" charset="2"/>
              <a:buChar char="Ø"/>
            </a:pPr>
            <a:r>
              <a:rPr lang="da-DK" sz="1800" dirty="0">
                <a:latin typeface="Arial" pitchFamily="34" charset="0"/>
                <a:cs typeface="Arial" pitchFamily="34" charset="0"/>
              </a:rPr>
              <a:t>1, 2 ve 3. sınıf seviyelerinden</a:t>
            </a:r>
            <a:r>
              <a:rPr lang="tr-TR" sz="1800" dirty="0">
                <a:latin typeface="Arial" pitchFamily="34" charset="0"/>
                <a:cs typeface="Arial" pitchFamily="34" charset="0"/>
              </a:rPr>
              <a:t> okul müdürünün belirleyeceği en az bir sınıf öğretmeninden oluşturulacaktır. </a:t>
            </a:r>
          </a:p>
          <a:p>
            <a:pPr algn="just">
              <a:buFont typeface="Wingdings" pitchFamily="2" charset="2"/>
              <a:buChar char="Ø"/>
            </a:pPr>
            <a:r>
              <a:rPr lang="tr-TR" sz="1800" dirty="0">
                <a:latin typeface="Arial" pitchFamily="34" charset="0"/>
                <a:cs typeface="Arial" pitchFamily="34" charset="0"/>
              </a:rPr>
              <a:t>Komisyonda yer alma şartlarını sağlayan üyelerden herhangi birinin bulunmadığı durumlarda mevcut üyeler ile komisyon oluşturulacaktır. </a:t>
            </a:r>
          </a:p>
          <a:p>
            <a:pPr algn="just">
              <a:buNone/>
            </a:pPr>
            <a:endParaRPr lang="tr-TR" sz="1600" dirty="0">
              <a:latin typeface="Arial" pitchFamily="34" charset="0"/>
              <a:cs typeface="Arial" pitchFamily="34" charset="0"/>
            </a:endParaRPr>
          </a:p>
        </p:txBody>
      </p:sp>
      <p:pic>
        <p:nvPicPr>
          <p:cNvPr id="6" name="image1.png"/>
          <p:cNvPicPr/>
          <p:nvPr/>
        </p:nvPicPr>
        <p:blipFill>
          <a:blip r:embed="rId2" cstate="print"/>
          <a:srcRect/>
          <a:stretch>
            <a:fillRect/>
          </a:stretch>
        </p:blipFill>
        <p:spPr>
          <a:xfrm>
            <a:off x="11320272" y="64015"/>
            <a:ext cx="835154" cy="832097"/>
          </a:xfrm>
          <a:prstGeom prst="rect">
            <a:avLst/>
          </a:prstGeom>
          <a:ln/>
        </p:spPr>
      </p:pic>
      <p:pic>
        <p:nvPicPr>
          <p:cNvPr id="8" name="Picture 3" descr="D:\111\karışık evrak\LOGOLAR\mem_logo_1.jpg"/>
          <p:cNvPicPr>
            <a:picLocks noChangeAspect="1" noChangeArrowheads="1"/>
          </p:cNvPicPr>
          <p:nvPr/>
        </p:nvPicPr>
        <p:blipFill>
          <a:blip r:embed="rId3" cstate="print"/>
          <a:srcRect/>
          <a:stretch>
            <a:fillRect/>
          </a:stretch>
        </p:blipFill>
        <p:spPr bwMode="auto">
          <a:xfrm>
            <a:off x="10439724" y="44006"/>
            <a:ext cx="857454" cy="842962"/>
          </a:xfrm>
          <a:prstGeom prst="rect">
            <a:avLst/>
          </a:prstGeom>
          <a:noFill/>
        </p:spPr>
      </p:pic>
      <p:pic>
        <p:nvPicPr>
          <p:cNvPr id="7" name="Picture 4" descr="C:\Users\dell\Desktop\387-3872599_interview-improving-the-customer-branch-head-development-program.png"/>
          <p:cNvPicPr>
            <a:picLocks noChangeAspect="1" noChangeArrowheads="1"/>
          </p:cNvPicPr>
          <p:nvPr/>
        </p:nvPicPr>
        <p:blipFill>
          <a:blip r:embed="rId4" cstate="print"/>
          <a:srcRect/>
          <a:stretch>
            <a:fillRect/>
          </a:stretch>
        </p:blipFill>
        <p:spPr bwMode="auto">
          <a:xfrm>
            <a:off x="9455372" y="2259105"/>
            <a:ext cx="2736628" cy="2474259"/>
          </a:xfrm>
          <a:prstGeom prst="rect">
            <a:avLst/>
          </a:prstGeom>
          <a:noFill/>
          <a:ln w="9525">
            <a:noFill/>
            <a:miter lim="800000"/>
            <a:headEnd/>
            <a:tailEnd/>
          </a:ln>
        </p:spPr>
      </p:pic>
    </p:spTree>
    <p:extLst>
      <p:ext uri="{BB962C8B-B14F-4D97-AF65-F5344CB8AC3E}">
        <p14:creationId xmlns:p14="http://schemas.microsoft.com/office/powerpoint/2010/main" val="265846570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45535" y="292613"/>
            <a:ext cx="10058400" cy="868681"/>
          </a:xfrm>
        </p:spPr>
        <p:txBody>
          <a:bodyPr>
            <a:normAutofit/>
          </a:bodyPr>
          <a:lstStyle/>
          <a:p>
            <a:pPr algn="l"/>
            <a:r>
              <a:rPr lang="tr-TR" b="1" dirty="0">
                <a:solidFill>
                  <a:srgbClr val="FF0000"/>
                </a:solidFill>
              </a:rPr>
              <a:t>2022-2023 Tanılama ve Yerleştirme Süreci</a:t>
            </a:r>
          </a:p>
        </p:txBody>
      </p:sp>
      <p:sp>
        <p:nvSpPr>
          <p:cNvPr id="3" name="İçerik Yer Tutucusu 2"/>
          <p:cNvSpPr>
            <a:spLocks noGrp="1"/>
          </p:cNvSpPr>
          <p:nvPr>
            <p:ph idx="1"/>
          </p:nvPr>
        </p:nvSpPr>
        <p:spPr>
          <a:xfrm>
            <a:off x="174812" y="1307589"/>
            <a:ext cx="11793069" cy="5486395"/>
          </a:xfrm>
        </p:spPr>
        <p:txBody>
          <a:bodyPr>
            <a:noAutofit/>
          </a:bodyPr>
          <a:lstStyle/>
          <a:p>
            <a:pPr algn="just">
              <a:buFont typeface="Wingdings" pitchFamily="2" charset="2"/>
              <a:buChar char="Ø"/>
            </a:pPr>
            <a:r>
              <a:rPr lang="tr-TR" sz="2400" dirty="0">
                <a:latin typeface="Arial" pitchFamily="34" charset="0"/>
                <a:cs typeface="Arial" pitchFamily="34" charset="0"/>
              </a:rPr>
              <a:t>Her okulda 1, 2 ve 3. sınıf düzeylerinden her bir yetenek alanı için belirtilen her bir sınıf düzeyindeki toplam öğrenci sayısının en fazla %20’si aday gösterilebilecektir.</a:t>
            </a:r>
          </a:p>
          <a:p>
            <a:pPr algn="just">
              <a:buFont typeface="Wingdings" pitchFamily="2" charset="2"/>
              <a:buChar char="Ø"/>
            </a:pPr>
            <a:endParaRPr lang="tr-TR" sz="2400" dirty="0">
              <a:latin typeface="Arial" pitchFamily="34" charset="0"/>
              <a:cs typeface="Arial" pitchFamily="34" charset="0"/>
            </a:endParaRPr>
          </a:p>
          <a:p>
            <a:pPr algn="just">
              <a:buFont typeface="Wingdings" pitchFamily="2" charset="2"/>
              <a:buChar char="Ø"/>
            </a:pPr>
            <a:r>
              <a:rPr lang="tr-TR" sz="2400" dirty="0">
                <a:latin typeface="Arial" pitchFamily="34" charset="0"/>
                <a:cs typeface="Arial" pitchFamily="34" charset="0"/>
              </a:rPr>
              <a:t>Bir öğrenci </a:t>
            </a:r>
            <a:r>
              <a:rPr lang="tr-TR" sz="2400" b="1" i="1" dirty="0">
                <a:solidFill>
                  <a:srgbClr val="FF0000"/>
                </a:solidFill>
                <a:latin typeface="Arial" pitchFamily="34" charset="0"/>
                <a:cs typeface="Arial" pitchFamily="34" charset="0"/>
              </a:rPr>
              <a:t>en fazla iki yetenek alanından </a:t>
            </a:r>
            <a:r>
              <a:rPr lang="tr-TR" sz="2400" dirty="0">
                <a:latin typeface="Arial" pitchFamily="34" charset="0"/>
                <a:cs typeface="Arial" pitchFamily="34" charset="0"/>
              </a:rPr>
              <a:t>aday gösterilebilecektir. </a:t>
            </a:r>
          </a:p>
          <a:p>
            <a:pPr algn="just">
              <a:buFont typeface="Wingdings" pitchFamily="2" charset="2"/>
              <a:buChar char="Ø"/>
            </a:pPr>
            <a:endParaRPr lang="tr-TR" sz="2400" dirty="0">
              <a:latin typeface="Arial" pitchFamily="34" charset="0"/>
              <a:cs typeface="Arial" pitchFamily="34" charset="0"/>
            </a:endParaRPr>
          </a:p>
          <a:p>
            <a:pPr algn="just">
              <a:buFont typeface="Wingdings" pitchFamily="2" charset="2"/>
              <a:buChar char="Ø"/>
            </a:pPr>
            <a:r>
              <a:rPr lang="tr-TR" sz="2400" dirty="0">
                <a:latin typeface="Arial" pitchFamily="34" charset="0"/>
                <a:cs typeface="Arial" pitchFamily="34" charset="0"/>
              </a:rPr>
              <a:t> Sınıf öğretmenleri tarafından aday gösterilmek üzere önerilen öğrenci/öğrenciler için “EK-1 Gözlem </a:t>
            </a:r>
            <a:r>
              <a:rPr lang="tr-TR" sz="2400" dirty="0" err="1">
                <a:latin typeface="Arial" pitchFamily="34" charset="0"/>
                <a:cs typeface="Arial" pitchFamily="34" charset="0"/>
              </a:rPr>
              <a:t>Formu”nun</a:t>
            </a:r>
            <a:r>
              <a:rPr lang="tr-TR" sz="2400" dirty="0">
                <a:latin typeface="Arial" pitchFamily="34" charset="0"/>
                <a:cs typeface="Arial" pitchFamily="34" charset="0"/>
              </a:rPr>
              <a:t> çıktısı doldurulduktan sonra okul yönlendirme komisyonuna teslim edilecektir.</a:t>
            </a:r>
          </a:p>
          <a:p>
            <a:pPr algn="just">
              <a:buFont typeface="Wingdings" pitchFamily="2" charset="2"/>
              <a:buChar char="Ø"/>
            </a:pPr>
            <a:endParaRPr lang="tr-TR" sz="2400" dirty="0">
              <a:latin typeface="Arial" pitchFamily="34" charset="0"/>
              <a:cs typeface="Arial" pitchFamily="34" charset="0"/>
            </a:endParaRPr>
          </a:p>
          <a:p>
            <a:pPr algn="just">
              <a:buFont typeface="Wingdings" pitchFamily="2" charset="2"/>
              <a:buChar char="Ø"/>
            </a:pPr>
            <a:r>
              <a:rPr lang="tr-TR" sz="2400" dirty="0">
                <a:latin typeface="Arial" pitchFamily="34" charset="0"/>
                <a:cs typeface="Arial" pitchFamily="34" charset="0"/>
              </a:rPr>
              <a:t> Komisyon tarafından okulun aday göstereceği öğrencilerin ilgili öğretmenlere tebliğ edilmesi sonrasında gözlem formları sınıf öğretmenleri tarafından </a:t>
            </a:r>
            <a:r>
              <a:rPr lang="tr-TR" sz="2400" b="1" i="1" dirty="0">
                <a:solidFill>
                  <a:srgbClr val="FF0000"/>
                </a:solidFill>
                <a:latin typeface="Arial" pitchFamily="34" charset="0"/>
                <a:cs typeface="Arial" pitchFamily="34" charset="0"/>
              </a:rPr>
              <a:t>MEBBİS/e-Okul Yönetim Bilgi Sistemleri Modülüne </a:t>
            </a:r>
            <a:r>
              <a:rPr lang="tr-TR" sz="2400" dirty="0">
                <a:latin typeface="Arial" pitchFamily="34" charset="0"/>
                <a:cs typeface="Arial" pitchFamily="34" charset="0"/>
              </a:rPr>
              <a:t>işlenerek kaydedilecektir.</a:t>
            </a:r>
          </a:p>
          <a:p>
            <a:pPr algn="just">
              <a:buNone/>
            </a:pPr>
            <a:endParaRPr lang="tr-TR" altLang="tr-TR" sz="3600" dirty="0">
              <a:solidFill>
                <a:schemeClr val="tx1"/>
              </a:solidFill>
            </a:endParaRPr>
          </a:p>
        </p:txBody>
      </p:sp>
      <p:pic>
        <p:nvPicPr>
          <p:cNvPr id="6" name="image1.png"/>
          <p:cNvPicPr/>
          <p:nvPr/>
        </p:nvPicPr>
        <p:blipFill>
          <a:blip r:embed="rId2" cstate="print"/>
          <a:srcRect/>
          <a:stretch>
            <a:fillRect/>
          </a:stretch>
        </p:blipFill>
        <p:spPr>
          <a:xfrm>
            <a:off x="11320272" y="64015"/>
            <a:ext cx="835154" cy="832097"/>
          </a:xfrm>
          <a:prstGeom prst="rect">
            <a:avLst/>
          </a:prstGeom>
          <a:ln/>
        </p:spPr>
      </p:pic>
      <p:pic>
        <p:nvPicPr>
          <p:cNvPr id="8" name="Picture 3" descr="D:\111\karışık evrak\LOGOLAR\mem_logo_1.jpg"/>
          <p:cNvPicPr>
            <a:picLocks noChangeAspect="1" noChangeArrowheads="1"/>
          </p:cNvPicPr>
          <p:nvPr/>
        </p:nvPicPr>
        <p:blipFill>
          <a:blip r:embed="rId3" cstate="print"/>
          <a:srcRect/>
          <a:stretch>
            <a:fillRect/>
          </a:stretch>
        </p:blipFill>
        <p:spPr bwMode="auto">
          <a:xfrm>
            <a:off x="10439724" y="44006"/>
            <a:ext cx="857454" cy="842962"/>
          </a:xfrm>
          <a:prstGeom prst="rect">
            <a:avLst/>
          </a:prstGeom>
          <a:noFill/>
        </p:spPr>
      </p:pic>
    </p:spTree>
    <p:extLst>
      <p:ext uri="{BB962C8B-B14F-4D97-AF65-F5344CB8AC3E}">
        <p14:creationId xmlns:p14="http://schemas.microsoft.com/office/powerpoint/2010/main" val="265846570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45535" y="292613"/>
            <a:ext cx="10058400" cy="868681"/>
          </a:xfrm>
        </p:spPr>
        <p:txBody>
          <a:bodyPr>
            <a:normAutofit/>
          </a:bodyPr>
          <a:lstStyle/>
          <a:p>
            <a:pPr algn="l"/>
            <a:r>
              <a:rPr lang="tr-TR" b="1" dirty="0">
                <a:solidFill>
                  <a:srgbClr val="FF0000"/>
                </a:solidFill>
              </a:rPr>
              <a:t>2022-2023 Tanılama ve Yerleştirme Süreci</a:t>
            </a:r>
          </a:p>
        </p:txBody>
      </p:sp>
      <p:sp>
        <p:nvSpPr>
          <p:cNvPr id="3" name="İçerik Yer Tutucusu 2"/>
          <p:cNvSpPr>
            <a:spLocks noGrp="1"/>
          </p:cNvSpPr>
          <p:nvPr>
            <p:ph idx="1"/>
          </p:nvPr>
        </p:nvSpPr>
        <p:spPr>
          <a:xfrm>
            <a:off x="495888" y="1307589"/>
            <a:ext cx="11337524" cy="5506405"/>
          </a:xfrm>
        </p:spPr>
        <p:txBody>
          <a:bodyPr>
            <a:noAutofit/>
          </a:bodyPr>
          <a:lstStyle/>
          <a:p>
            <a:pPr algn="just">
              <a:buNone/>
            </a:pPr>
            <a:r>
              <a:rPr lang="tr-TR" sz="2400" b="1" dirty="0">
                <a:solidFill>
                  <a:srgbClr val="FF0000"/>
                </a:solidFill>
                <a:latin typeface="Arial" pitchFamily="34" charset="0"/>
                <a:cs typeface="Arial" pitchFamily="34" charset="0"/>
              </a:rPr>
              <a:t>Okul yönlendirme komisyonunun görevleri: </a:t>
            </a:r>
            <a:endParaRPr lang="tr-TR" sz="1800" dirty="0">
              <a:latin typeface="Arial" pitchFamily="34" charset="0"/>
              <a:cs typeface="Arial" pitchFamily="34" charset="0"/>
            </a:endParaRPr>
          </a:p>
          <a:p>
            <a:pPr algn="just">
              <a:buNone/>
            </a:pPr>
            <a:r>
              <a:rPr lang="tr-TR" sz="2000" b="1" dirty="0">
                <a:solidFill>
                  <a:srgbClr val="FF0000"/>
                </a:solidFill>
                <a:latin typeface="Arial" pitchFamily="34" charset="0"/>
                <a:cs typeface="Arial" pitchFamily="34" charset="0"/>
              </a:rPr>
              <a:t>a) </a:t>
            </a:r>
            <a:r>
              <a:rPr lang="tr-TR" sz="2000" dirty="0">
                <a:latin typeface="Arial" pitchFamily="34" charset="0"/>
                <a:cs typeface="Arial" pitchFamily="34" charset="0"/>
              </a:rPr>
              <a:t>Sınıf öğretmeni tarafından önerilen öğrenci/öğrencilerin gözlem formlarını değerlendirerek aday gösterilecek öğrenci/öğrencileri belirlemek, </a:t>
            </a:r>
          </a:p>
          <a:p>
            <a:pPr algn="just">
              <a:buNone/>
            </a:pPr>
            <a:r>
              <a:rPr lang="tr-TR" sz="2000" b="1" dirty="0">
                <a:solidFill>
                  <a:srgbClr val="FF0000"/>
                </a:solidFill>
                <a:latin typeface="Arial" pitchFamily="34" charset="0"/>
                <a:cs typeface="Arial" pitchFamily="34" charset="0"/>
              </a:rPr>
              <a:t>b) </a:t>
            </a:r>
            <a:r>
              <a:rPr lang="tr-TR" sz="2000" dirty="0">
                <a:latin typeface="Arial" pitchFamily="34" charset="0"/>
                <a:cs typeface="Arial" pitchFamily="34" charset="0"/>
              </a:rPr>
              <a:t>Aday gösterilmesine karar verilen öğrenci/öğrencilerin sınıf/şube bazlı listelerini ve “EK-1 Gözlem </a:t>
            </a:r>
            <a:r>
              <a:rPr lang="tr-TR" sz="2000" dirty="0" err="1">
                <a:latin typeface="Arial" pitchFamily="34" charset="0"/>
                <a:cs typeface="Arial" pitchFamily="34" charset="0"/>
              </a:rPr>
              <a:t>Formları”nı</a:t>
            </a:r>
            <a:r>
              <a:rPr lang="tr-TR" sz="2000" dirty="0">
                <a:latin typeface="Arial" pitchFamily="34" charset="0"/>
                <a:cs typeface="Arial" pitchFamily="34" charset="0"/>
              </a:rPr>
              <a:t> ilgili sınıf öğretmenlerine tebliğ etmek,</a:t>
            </a:r>
          </a:p>
          <a:p>
            <a:pPr algn="just">
              <a:buNone/>
            </a:pPr>
            <a:r>
              <a:rPr lang="tr-TR" sz="2000" b="1" dirty="0">
                <a:solidFill>
                  <a:srgbClr val="FF0000"/>
                </a:solidFill>
                <a:latin typeface="Arial" pitchFamily="34" charset="0"/>
                <a:cs typeface="Arial" pitchFamily="34" charset="0"/>
              </a:rPr>
              <a:t>c) </a:t>
            </a:r>
            <a:r>
              <a:rPr lang="tr-TR" sz="2000" dirty="0">
                <a:latin typeface="Arial" pitchFamily="34" charset="0"/>
                <a:cs typeface="Arial" pitchFamily="34" charset="0"/>
              </a:rPr>
              <a:t>Aday gösterilen öğrenci bilgilerinin ( T.C. kimlik numarası, okul numarası, ad </a:t>
            </a:r>
            <a:r>
              <a:rPr lang="tr-TR" sz="2000" dirty="0" err="1">
                <a:latin typeface="Arial" pitchFamily="34" charset="0"/>
                <a:cs typeface="Arial" pitchFamily="34" charset="0"/>
              </a:rPr>
              <a:t>soyad</a:t>
            </a:r>
            <a:r>
              <a:rPr lang="tr-TR" sz="2000" dirty="0">
                <a:latin typeface="Arial" pitchFamily="34" charset="0"/>
                <a:cs typeface="Arial" pitchFamily="34" charset="0"/>
              </a:rPr>
              <a:t>, aday gösterilen yetenek alanı) kontrol edilmesi ve varsa gerekli düzeltme işlemlerinin, gözlem formlarının doldurulma süresi içinde, sınıf öğretmenleri tarafından MEBBİS/e-Okul Yönetim Bilgi Sistemi Modülü üzerinden yapılmasını sağlamak,</a:t>
            </a:r>
          </a:p>
          <a:p>
            <a:pPr algn="just">
              <a:buNone/>
            </a:pPr>
            <a:r>
              <a:rPr lang="tr-TR" sz="2000" b="1" dirty="0">
                <a:solidFill>
                  <a:srgbClr val="FF0000"/>
                </a:solidFill>
                <a:latin typeface="Arial" pitchFamily="34" charset="0"/>
                <a:cs typeface="Arial" pitchFamily="34" charset="0"/>
              </a:rPr>
              <a:t>ç) </a:t>
            </a:r>
            <a:r>
              <a:rPr lang="tr-TR" sz="2000" dirty="0">
                <a:latin typeface="Arial" pitchFamily="34" charset="0"/>
                <a:cs typeface="Arial" pitchFamily="34" charset="0"/>
              </a:rPr>
              <a:t>Resim ve müzik yetenek alanları ön değerlendirme uygulamalarında gerekli ortamı sağlamaktır. </a:t>
            </a:r>
          </a:p>
          <a:p>
            <a:pPr marL="0" indent="0" algn="just">
              <a:buNone/>
            </a:pPr>
            <a:endParaRPr lang="tr-TR" sz="2000" dirty="0">
              <a:latin typeface="Arial" pitchFamily="34" charset="0"/>
              <a:cs typeface="Arial" pitchFamily="34" charset="0"/>
            </a:endParaRPr>
          </a:p>
          <a:p>
            <a:pPr algn="just">
              <a:buFont typeface="Wingdings" pitchFamily="2" charset="2"/>
              <a:buChar char="Ø"/>
            </a:pPr>
            <a:r>
              <a:rPr lang="tr-TR" sz="2000" dirty="0">
                <a:latin typeface="Arial" pitchFamily="34" charset="0"/>
                <a:cs typeface="Arial" pitchFamily="34" charset="0"/>
              </a:rPr>
              <a:t>Özel eğitim ihtiyacı olan öğrencilerden; total görme yetersizliğine, total işitme yetersizliğine ve otizm spektrum bozukluğuna ilişkin Engelli Sağlık Kurulu Raporu / Çocuklar İçin Özel Gereksinim Raporu (ÇÖZGER) ile durumlarını belgeleyenler ön değerlendirme sürecine katılmayacaktır. İl tanılama sınav komisyonları tarafından söz konusu öğrencilere ait bilgiler Merkez Tanılama Sınav Komisyonuna bildirilecektir.</a:t>
            </a:r>
          </a:p>
          <a:p>
            <a:pPr algn="just">
              <a:buNone/>
            </a:pPr>
            <a:endParaRPr lang="tr-TR" altLang="tr-TR" sz="3600" dirty="0">
              <a:solidFill>
                <a:schemeClr val="tx1"/>
              </a:solidFill>
            </a:endParaRPr>
          </a:p>
        </p:txBody>
      </p:sp>
      <p:pic>
        <p:nvPicPr>
          <p:cNvPr id="6" name="image1.png"/>
          <p:cNvPicPr/>
          <p:nvPr/>
        </p:nvPicPr>
        <p:blipFill>
          <a:blip r:embed="rId2" cstate="print"/>
          <a:srcRect/>
          <a:stretch>
            <a:fillRect/>
          </a:stretch>
        </p:blipFill>
        <p:spPr>
          <a:xfrm>
            <a:off x="11320272" y="64015"/>
            <a:ext cx="835154" cy="832097"/>
          </a:xfrm>
          <a:prstGeom prst="rect">
            <a:avLst/>
          </a:prstGeom>
          <a:ln/>
        </p:spPr>
      </p:pic>
      <p:pic>
        <p:nvPicPr>
          <p:cNvPr id="8" name="Picture 3" descr="D:\111\karışık evrak\LOGOLAR\mem_logo_1.jpg"/>
          <p:cNvPicPr>
            <a:picLocks noChangeAspect="1" noChangeArrowheads="1"/>
          </p:cNvPicPr>
          <p:nvPr/>
        </p:nvPicPr>
        <p:blipFill>
          <a:blip r:embed="rId3" cstate="print"/>
          <a:srcRect/>
          <a:stretch>
            <a:fillRect/>
          </a:stretch>
        </p:blipFill>
        <p:spPr bwMode="auto">
          <a:xfrm>
            <a:off x="10439724" y="44006"/>
            <a:ext cx="857454" cy="842962"/>
          </a:xfrm>
          <a:prstGeom prst="rect">
            <a:avLst/>
          </a:prstGeom>
          <a:noFill/>
        </p:spPr>
      </p:pic>
    </p:spTree>
    <p:extLst>
      <p:ext uri="{BB962C8B-B14F-4D97-AF65-F5344CB8AC3E}">
        <p14:creationId xmlns:p14="http://schemas.microsoft.com/office/powerpoint/2010/main" val="265846570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45535" y="292613"/>
            <a:ext cx="10058400" cy="868681"/>
          </a:xfrm>
        </p:spPr>
        <p:txBody>
          <a:bodyPr>
            <a:normAutofit/>
          </a:bodyPr>
          <a:lstStyle/>
          <a:p>
            <a:pPr algn="l"/>
            <a:r>
              <a:rPr lang="tr-TR" b="1" dirty="0">
                <a:solidFill>
                  <a:srgbClr val="FF0000"/>
                </a:solidFill>
              </a:rPr>
              <a:t>2022-2023 Tanılama ve Yerleştirme Süreci</a:t>
            </a:r>
          </a:p>
        </p:txBody>
      </p:sp>
      <p:sp>
        <p:nvSpPr>
          <p:cNvPr id="3" name="İçerik Yer Tutucusu 2"/>
          <p:cNvSpPr>
            <a:spLocks noGrp="1"/>
          </p:cNvSpPr>
          <p:nvPr>
            <p:ph idx="1"/>
          </p:nvPr>
        </p:nvSpPr>
        <p:spPr>
          <a:xfrm>
            <a:off x="188259" y="1307589"/>
            <a:ext cx="11806517" cy="5362152"/>
          </a:xfrm>
        </p:spPr>
        <p:txBody>
          <a:bodyPr>
            <a:noAutofit/>
          </a:bodyPr>
          <a:lstStyle/>
          <a:p>
            <a:pPr>
              <a:buNone/>
            </a:pPr>
            <a:r>
              <a:rPr lang="tr-TR" sz="2400" b="1" dirty="0">
                <a:solidFill>
                  <a:srgbClr val="FF0000"/>
                </a:solidFill>
                <a:latin typeface="Arial" pitchFamily="34" charset="0"/>
                <a:cs typeface="Arial" pitchFamily="34" charset="0"/>
              </a:rPr>
              <a:t>Genel Uygulama Esasları</a:t>
            </a:r>
            <a:endParaRPr lang="tr-TR" sz="1800" dirty="0">
              <a:latin typeface="Arial" pitchFamily="34" charset="0"/>
              <a:cs typeface="Arial" pitchFamily="34" charset="0"/>
            </a:endParaRPr>
          </a:p>
          <a:p>
            <a:pPr algn="just">
              <a:buNone/>
            </a:pPr>
            <a:r>
              <a:rPr lang="tr-TR" sz="2400" b="1" dirty="0">
                <a:solidFill>
                  <a:srgbClr val="FF0000"/>
                </a:solidFill>
                <a:latin typeface="Arial" pitchFamily="34" charset="0"/>
                <a:cs typeface="Arial" pitchFamily="34" charset="0"/>
              </a:rPr>
              <a:t>a) </a:t>
            </a:r>
            <a:r>
              <a:rPr lang="tr-TR" sz="2400" dirty="0">
                <a:latin typeface="Arial" pitchFamily="34" charset="0"/>
                <a:cs typeface="Arial" pitchFamily="34" charset="0"/>
              </a:rPr>
              <a:t>Aday gösterilen öğrencilerin “Uygulama Giriş Belgeleri” e-Okul Yönetim Bilgi Sistemi/İlkokul Ortaokul Kurum İşlemleri/Sınav İşlemleri </a:t>
            </a:r>
            <a:r>
              <a:rPr lang="tr-TR" sz="2400" dirty="0" err="1">
                <a:latin typeface="Arial" pitchFamily="34" charset="0"/>
                <a:cs typeface="Arial" pitchFamily="34" charset="0"/>
              </a:rPr>
              <a:t>Modülü’nde</a:t>
            </a:r>
            <a:r>
              <a:rPr lang="tr-TR" sz="2400" dirty="0">
                <a:latin typeface="Arial" pitchFamily="34" charset="0"/>
                <a:cs typeface="Arial" pitchFamily="34" charset="0"/>
              </a:rPr>
              <a:t> yayımlanacaktır. Yayım tarihinden itibaren fotoğraflı giriş belgeleri okul müdürlükleri tarafından onaylanarak öğrenci velilerine imza karşılığında teslim edilecektir.</a:t>
            </a:r>
          </a:p>
          <a:p>
            <a:pPr algn="just">
              <a:buNone/>
            </a:pPr>
            <a:endParaRPr lang="tr-TR" sz="900" dirty="0">
              <a:latin typeface="Arial" pitchFamily="34" charset="0"/>
              <a:cs typeface="Arial" pitchFamily="34" charset="0"/>
            </a:endParaRPr>
          </a:p>
          <a:p>
            <a:pPr algn="just">
              <a:buNone/>
            </a:pPr>
            <a:r>
              <a:rPr lang="tr-TR" sz="2400" b="1" dirty="0">
                <a:solidFill>
                  <a:srgbClr val="FF0000"/>
                </a:solidFill>
                <a:latin typeface="Arial" pitchFamily="34" charset="0"/>
                <a:cs typeface="Arial" pitchFamily="34" charset="0"/>
              </a:rPr>
              <a:t>b) </a:t>
            </a:r>
            <a:r>
              <a:rPr lang="tr-TR" sz="2400" dirty="0">
                <a:latin typeface="Arial" pitchFamily="34" charset="0"/>
                <a:cs typeface="Arial" pitchFamily="34" charset="0"/>
              </a:rPr>
              <a:t>Uygulama giriş belgelerinin yayımlandığını duyurma sorumluluğu okul müdürlüklerine, imza karşılığı teslim alma sorumluluğu ise öğrenci velilerine aittir. Belgelerin imza karşılığı velilere teslim edilmesi zorunlu olup bu sürecin sorumluluğu okul müdürlüklerine aittir.</a:t>
            </a:r>
          </a:p>
          <a:p>
            <a:pPr algn="just">
              <a:buNone/>
            </a:pPr>
            <a:endParaRPr lang="tr-TR" sz="900" dirty="0">
              <a:latin typeface="Arial" pitchFamily="34" charset="0"/>
              <a:cs typeface="Arial" pitchFamily="34" charset="0"/>
            </a:endParaRPr>
          </a:p>
          <a:p>
            <a:pPr algn="just">
              <a:buNone/>
            </a:pPr>
            <a:r>
              <a:rPr lang="tr-TR" sz="2400" b="1" dirty="0">
                <a:solidFill>
                  <a:srgbClr val="FF0000"/>
                </a:solidFill>
                <a:latin typeface="Arial" pitchFamily="34" charset="0"/>
                <a:cs typeface="Arial" pitchFamily="34" charset="0"/>
              </a:rPr>
              <a:t>c) </a:t>
            </a:r>
            <a:r>
              <a:rPr lang="tr-TR" sz="2400" dirty="0">
                <a:latin typeface="Arial" pitchFamily="34" charset="0"/>
                <a:cs typeface="Arial" pitchFamily="34" charset="0"/>
              </a:rPr>
              <a:t>Ön değerlendirme ve bireysel değerlendirme uygulamalarında görev alacak uygulayıcılara beyanlarına bağlı olarak kendileri ile üçüncü dereceye kadar akrabalık bağı bulunan öğrencilerin uygulamalarında görev verilmeyecektir.</a:t>
            </a:r>
            <a:endParaRPr lang="tr-TR" altLang="tr-TR" sz="3600" dirty="0">
              <a:solidFill>
                <a:schemeClr val="tx1"/>
              </a:solidFill>
            </a:endParaRPr>
          </a:p>
        </p:txBody>
      </p:sp>
      <p:pic>
        <p:nvPicPr>
          <p:cNvPr id="6" name="image1.png"/>
          <p:cNvPicPr/>
          <p:nvPr/>
        </p:nvPicPr>
        <p:blipFill>
          <a:blip r:embed="rId2" cstate="print"/>
          <a:srcRect/>
          <a:stretch>
            <a:fillRect/>
          </a:stretch>
        </p:blipFill>
        <p:spPr>
          <a:xfrm>
            <a:off x="11320272" y="64015"/>
            <a:ext cx="835154" cy="832097"/>
          </a:xfrm>
          <a:prstGeom prst="rect">
            <a:avLst/>
          </a:prstGeom>
          <a:ln/>
        </p:spPr>
      </p:pic>
      <p:pic>
        <p:nvPicPr>
          <p:cNvPr id="8" name="Picture 3" descr="D:\111\karışık evrak\LOGOLAR\mem_logo_1.jpg"/>
          <p:cNvPicPr>
            <a:picLocks noChangeAspect="1" noChangeArrowheads="1"/>
          </p:cNvPicPr>
          <p:nvPr/>
        </p:nvPicPr>
        <p:blipFill>
          <a:blip r:embed="rId3" cstate="print"/>
          <a:srcRect/>
          <a:stretch>
            <a:fillRect/>
          </a:stretch>
        </p:blipFill>
        <p:spPr bwMode="auto">
          <a:xfrm>
            <a:off x="10439724" y="44006"/>
            <a:ext cx="857454" cy="842962"/>
          </a:xfrm>
          <a:prstGeom prst="rect">
            <a:avLst/>
          </a:prstGeom>
          <a:noFill/>
        </p:spPr>
      </p:pic>
    </p:spTree>
    <p:extLst>
      <p:ext uri="{BB962C8B-B14F-4D97-AF65-F5344CB8AC3E}">
        <p14:creationId xmlns:p14="http://schemas.microsoft.com/office/powerpoint/2010/main" val="265846570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97280" y="6"/>
            <a:ext cx="10058400" cy="1450757"/>
          </a:xfrm>
        </p:spPr>
        <p:txBody>
          <a:bodyPr/>
          <a:lstStyle/>
          <a:p>
            <a:pPr algn="l"/>
            <a:r>
              <a:rPr lang="tr-TR" b="1" dirty="0">
                <a:solidFill>
                  <a:srgbClr val="FF0000"/>
                </a:solidFill>
                <a:latin typeface="Calibri" pitchFamily="34" charset="0"/>
                <a:cs typeface="Calibri" pitchFamily="34" charset="0"/>
              </a:rPr>
              <a:t>Sunu Kapsamı</a:t>
            </a:r>
            <a:endParaRPr lang="tr-TR" dirty="0">
              <a:solidFill>
                <a:srgbClr val="FF0000"/>
              </a:solidFill>
            </a:endParaRPr>
          </a:p>
        </p:txBody>
      </p:sp>
      <p:sp>
        <p:nvSpPr>
          <p:cNvPr id="3" name="İçerik Yer Tutucusu 2"/>
          <p:cNvSpPr>
            <a:spLocks noGrp="1"/>
          </p:cNvSpPr>
          <p:nvPr>
            <p:ph idx="1"/>
          </p:nvPr>
        </p:nvSpPr>
        <p:spPr>
          <a:xfrm>
            <a:off x="470647" y="1188719"/>
            <a:ext cx="10679188" cy="5306971"/>
          </a:xfrm>
        </p:spPr>
        <p:txBody>
          <a:bodyPr>
            <a:noAutofit/>
          </a:bodyPr>
          <a:lstStyle/>
          <a:p>
            <a:pPr>
              <a:buFont typeface="Wingdings" pitchFamily="2" charset="2"/>
              <a:buChar char="Ø"/>
            </a:pPr>
            <a:r>
              <a:rPr lang="tr-TR" dirty="0">
                <a:solidFill>
                  <a:schemeClr val="tx1"/>
                </a:solidFill>
              </a:rPr>
              <a:t>BİLSEM Nedir? Ne Değildir? (3-10. </a:t>
            </a:r>
            <a:r>
              <a:rPr lang="tr-TR" dirty="0" err="1">
                <a:solidFill>
                  <a:schemeClr val="tx1"/>
                </a:solidFill>
              </a:rPr>
              <a:t>Syf</a:t>
            </a:r>
            <a:r>
              <a:rPr lang="tr-TR" dirty="0">
                <a:solidFill>
                  <a:schemeClr val="tx1"/>
                </a:solidFill>
              </a:rPr>
              <a:t>.)</a:t>
            </a:r>
          </a:p>
          <a:p>
            <a:pPr>
              <a:buFont typeface="Wingdings" pitchFamily="2" charset="2"/>
              <a:buChar char="Ø"/>
            </a:pPr>
            <a:endParaRPr lang="tr-TR" dirty="0"/>
          </a:p>
          <a:p>
            <a:pPr>
              <a:buFont typeface="Wingdings" pitchFamily="2" charset="2"/>
              <a:buChar char="Ø"/>
            </a:pPr>
            <a:r>
              <a:rPr lang="tr-TR" dirty="0"/>
              <a:t>2022-2023 Tanılama Süreci (11-27. </a:t>
            </a:r>
            <a:r>
              <a:rPr lang="tr-TR" dirty="0" err="1"/>
              <a:t>Syf</a:t>
            </a:r>
            <a:r>
              <a:rPr lang="tr-TR" dirty="0"/>
              <a:t>.)</a:t>
            </a:r>
          </a:p>
          <a:p>
            <a:pPr>
              <a:buFont typeface="Wingdings" pitchFamily="2" charset="2"/>
              <a:buChar char="Ø"/>
            </a:pPr>
            <a:endParaRPr lang="tr-TR" dirty="0"/>
          </a:p>
          <a:p>
            <a:pPr>
              <a:buFont typeface="Wingdings" pitchFamily="2" charset="2"/>
              <a:buChar char="Ø"/>
            </a:pPr>
            <a:r>
              <a:rPr lang="tr-TR" dirty="0"/>
              <a:t>Kars Prof. Dr. Fahrettin Kırzıoğlu</a:t>
            </a:r>
          </a:p>
          <a:p>
            <a:pPr marL="0" indent="0">
              <a:buNone/>
            </a:pPr>
            <a:r>
              <a:rPr lang="tr-TR" dirty="0"/>
              <a:t>BİLSEM Tanıtımı (28-51. </a:t>
            </a:r>
            <a:r>
              <a:rPr lang="tr-TR" dirty="0" err="1"/>
              <a:t>Syf</a:t>
            </a:r>
            <a:r>
              <a:rPr lang="tr-TR" dirty="0"/>
              <a:t>.)</a:t>
            </a:r>
            <a:endParaRPr lang="tr-TR" dirty="0">
              <a:solidFill>
                <a:schemeClr val="tx1"/>
              </a:solidFill>
            </a:endParaRPr>
          </a:p>
        </p:txBody>
      </p:sp>
      <p:pic>
        <p:nvPicPr>
          <p:cNvPr id="7" name="image1.png"/>
          <p:cNvPicPr/>
          <p:nvPr/>
        </p:nvPicPr>
        <p:blipFill>
          <a:blip r:embed="rId2" cstate="print"/>
          <a:srcRect/>
          <a:stretch>
            <a:fillRect/>
          </a:stretch>
        </p:blipFill>
        <p:spPr>
          <a:xfrm>
            <a:off x="11320272" y="64015"/>
            <a:ext cx="835154" cy="832097"/>
          </a:xfrm>
          <a:prstGeom prst="rect">
            <a:avLst/>
          </a:prstGeom>
          <a:ln/>
        </p:spPr>
      </p:pic>
      <p:pic>
        <p:nvPicPr>
          <p:cNvPr id="9" name="Picture 3" descr="D:\111\karışık evrak\LOGOLAR\mem_logo_1.jpg"/>
          <p:cNvPicPr>
            <a:picLocks noChangeAspect="1" noChangeArrowheads="1"/>
          </p:cNvPicPr>
          <p:nvPr/>
        </p:nvPicPr>
        <p:blipFill>
          <a:blip r:embed="rId3" cstate="print"/>
          <a:srcRect/>
          <a:stretch>
            <a:fillRect/>
          </a:stretch>
        </p:blipFill>
        <p:spPr bwMode="auto">
          <a:xfrm>
            <a:off x="10439724" y="44006"/>
            <a:ext cx="857454" cy="842962"/>
          </a:xfrm>
          <a:prstGeom prst="rect">
            <a:avLst/>
          </a:prstGeom>
          <a:noFill/>
        </p:spPr>
      </p:pic>
      <p:pic>
        <p:nvPicPr>
          <p:cNvPr id="10" name="Picture 1" descr="C:\Users\dell\Desktop\unnamed.png"/>
          <p:cNvPicPr>
            <a:picLocks noChangeAspect="1" noChangeArrowheads="1"/>
          </p:cNvPicPr>
          <p:nvPr/>
        </p:nvPicPr>
        <p:blipFill>
          <a:blip r:embed="rId4" cstate="print"/>
          <a:srcRect/>
          <a:stretch>
            <a:fillRect/>
          </a:stretch>
        </p:blipFill>
        <p:spPr bwMode="auto">
          <a:xfrm>
            <a:off x="7904671" y="1135623"/>
            <a:ext cx="4019910" cy="366273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00358296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45535" y="292613"/>
            <a:ext cx="10058400" cy="868681"/>
          </a:xfrm>
        </p:spPr>
        <p:txBody>
          <a:bodyPr>
            <a:normAutofit/>
          </a:bodyPr>
          <a:lstStyle/>
          <a:p>
            <a:pPr algn="l"/>
            <a:r>
              <a:rPr lang="tr-TR" b="1" dirty="0">
                <a:solidFill>
                  <a:srgbClr val="FF0000"/>
                </a:solidFill>
              </a:rPr>
              <a:t>2022-2023 Tanılama ve Yerleştirme Süreci</a:t>
            </a:r>
          </a:p>
        </p:txBody>
      </p:sp>
      <p:sp>
        <p:nvSpPr>
          <p:cNvPr id="3" name="İçerik Yer Tutucusu 2"/>
          <p:cNvSpPr>
            <a:spLocks noGrp="1"/>
          </p:cNvSpPr>
          <p:nvPr>
            <p:ph idx="1"/>
          </p:nvPr>
        </p:nvSpPr>
        <p:spPr>
          <a:xfrm>
            <a:off x="188259" y="1307589"/>
            <a:ext cx="11806517" cy="5362152"/>
          </a:xfrm>
        </p:spPr>
        <p:txBody>
          <a:bodyPr>
            <a:noAutofit/>
          </a:bodyPr>
          <a:lstStyle/>
          <a:p>
            <a:pPr>
              <a:buNone/>
            </a:pPr>
            <a:r>
              <a:rPr lang="tr-TR" sz="2400" b="1" dirty="0">
                <a:solidFill>
                  <a:srgbClr val="FF0000"/>
                </a:solidFill>
                <a:latin typeface="Arial" pitchFamily="34" charset="0"/>
                <a:cs typeface="Arial" pitchFamily="34" charset="0"/>
              </a:rPr>
              <a:t>Genel Uygulama Esasları</a:t>
            </a:r>
          </a:p>
          <a:p>
            <a:pPr>
              <a:buNone/>
            </a:pPr>
            <a:endParaRPr lang="tr-TR" sz="1800" dirty="0">
              <a:latin typeface="Arial" pitchFamily="34" charset="0"/>
              <a:cs typeface="Arial" pitchFamily="34" charset="0"/>
            </a:endParaRPr>
          </a:p>
          <a:p>
            <a:pPr algn="just">
              <a:buNone/>
            </a:pPr>
            <a:r>
              <a:rPr lang="tr-TR" sz="2400" b="1" dirty="0">
                <a:solidFill>
                  <a:srgbClr val="FF0000"/>
                </a:solidFill>
                <a:latin typeface="Arial" pitchFamily="34" charset="0"/>
                <a:cs typeface="Arial" pitchFamily="34" charset="0"/>
              </a:rPr>
              <a:t>ç) </a:t>
            </a:r>
            <a:r>
              <a:rPr lang="tr-TR" sz="2400" dirty="0">
                <a:latin typeface="Arial" pitchFamily="34" charset="0"/>
                <a:cs typeface="Arial" pitchFamily="34" charset="0"/>
              </a:rPr>
              <a:t>Ön değerlendirme ve bireysel değerlendirme uygulamalarında; öğretmen ve öğrencilerin uygulamaya telsiz, radyo, cep telefonu gibi haberleşme araçları ile veri bank, dizüstü bilgisayar, saat dışında fonksiyonu bulunan saat vb. her türlü bilgisayar özelliği olan, özel elektronik donanımlı aletler, hesap makinesi, fotoğraf makinesi, kamera vb. cihazlarla gelmeleri yasaktır.</a:t>
            </a:r>
          </a:p>
          <a:p>
            <a:pPr algn="just">
              <a:buNone/>
            </a:pPr>
            <a:endParaRPr lang="tr-TR" sz="2400" dirty="0">
              <a:latin typeface="Arial" pitchFamily="34" charset="0"/>
              <a:cs typeface="Arial" pitchFamily="34" charset="0"/>
            </a:endParaRPr>
          </a:p>
          <a:p>
            <a:pPr algn="just">
              <a:buNone/>
            </a:pPr>
            <a:endParaRPr lang="tr-TR" sz="900" dirty="0">
              <a:latin typeface="Arial" pitchFamily="34" charset="0"/>
              <a:cs typeface="Arial" pitchFamily="34" charset="0"/>
            </a:endParaRPr>
          </a:p>
          <a:p>
            <a:pPr algn="just">
              <a:buNone/>
            </a:pPr>
            <a:r>
              <a:rPr lang="tr-TR" sz="2400" b="1" dirty="0">
                <a:solidFill>
                  <a:srgbClr val="FF0000"/>
                </a:solidFill>
                <a:latin typeface="Arial" pitchFamily="34" charset="0"/>
                <a:cs typeface="Arial" pitchFamily="34" charset="0"/>
              </a:rPr>
              <a:t>d) </a:t>
            </a:r>
            <a:r>
              <a:rPr lang="tr-TR" sz="2400" dirty="0">
                <a:latin typeface="Arial" pitchFamily="34" charset="0"/>
                <a:cs typeface="Arial" pitchFamily="34" charset="0"/>
              </a:rPr>
              <a:t>Genel zihinsel, resim ve müzik yetenek alanı ön değerlendirme ve bireysel değerlendirme uygulamalarına ilişkin sonuçlar takvimde belirtilen tarihlerde http://meb.gov.tr adresinden yayımlanacaktır.</a:t>
            </a:r>
            <a:endParaRPr lang="tr-TR" sz="900" dirty="0">
              <a:latin typeface="Arial" pitchFamily="34" charset="0"/>
              <a:cs typeface="Arial" pitchFamily="34" charset="0"/>
            </a:endParaRPr>
          </a:p>
        </p:txBody>
      </p:sp>
      <p:pic>
        <p:nvPicPr>
          <p:cNvPr id="6" name="image1.png"/>
          <p:cNvPicPr/>
          <p:nvPr/>
        </p:nvPicPr>
        <p:blipFill>
          <a:blip r:embed="rId2" cstate="print"/>
          <a:srcRect/>
          <a:stretch>
            <a:fillRect/>
          </a:stretch>
        </p:blipFill>
        <p:spPr>
          <a:xfrm>
            <a:off x="11320272" y="64015"/>
            <a:ext cx="835154" cy="832097"/>
          </a:xfrm>
          <a:prstGeom prst="rect">
            <a:avLst/>
          </a:prstGeom>
          <a:ln/>
        </p:spPr>
      </p:pic>
      <p:pic>
        <p:nvPicPr>
          <p:cNvPr id="8" name="Picture 3" descr="D:\111\karışık evrak\LOGOLAR\mem_logo_1.jpg"/>
          <p:cNvPicPr>
            <a:picLocks noChangeAspect="1" noChangeArrowheads="1"/>
          </p:cNvPicPr>
          <p:nvPr/>
        </p:nvPicPr>
        <p:blipFill>
          <a:blip r:embed="rId3" cstate="print"/>
          <a:srcRect/>
          <a:stretch>
            <a:fillRect/>
          </a:stretch>
        </p:blipFill>
        <p:spPr bwMode="auto">
          <a:xfrm>
            <a:off x="10439724" y="44006"/>
            <a:ext cx="857454" cy="842962"/>
          </a:xfrm>
          <a:prstGeom prst="rect">
            <a:avLst/>
          </a:prstGeom>
          <a:noFill/>
        </p:spPr>
      </p:pic>
    </p:spTree>
    <p:extLst>
      <p:ext uri="{BB962C8B-B14F-4D97-AF65-F5344CB8AC3E}">
        <p14:creationId xmlns:p14="http://schemas.microsoft.com/office/powerpoint/2010/main" val="191826877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45535" y="292613"/>
            <a:ext cx="10058400" cy="868681"/>
          </a:xfrm>
        </p:spPr>
        <p:txBody>
          <a:bodyPr>
            <a:normAutofit/>
          </a:bodyPr>
          <a:lstStyle/>
          <a:p>
            <a:pPr algn="l"/>
            <a:r>
              <a:rPr lang="tr-TR" b="1" dirty="0">
                <a:solidFill>
                  <a:srgbClr val="FF0000"/>
                </a:solidFill>
              </a:rPr>
              <a:t>2022-2023 Tanılama ve Yerleştirme Süreci</a:t>
            </a:r>
          </a:p>
        </p:txBody>
      </p:sp>
      <p:sp>
        <p:nvSpPr>
          <p:cNvPr id="3" name="İçerik Yer Tutucusu 2"/>
          <p:cNvSpPr>
            <a:spLocks noGrp="1"/>
          </p:cNvSpPr>
          <p:nvPr>
            <p:ph idx="1"/>
          </p:nvPr>
        </p:nvSpPr>
        <p:spPr>
          <a:xfrm>
            <a:off x="495888" y="1307589"/>
            <a:ext cx="11265806" cy="5308363"/>
          </a:xfrm>
        </p:spPr>
        <p:txBody>
          <a:bodyPr>
            <a:noAutofit/>
          </a:bodyPr>
          <a:lstStyle/>
          <a:p>
            <a:pPr>
              <a:buNone/>
            </a:pPr>
            <a:r>
              <a:rPr lang="tr-TR" sz="2400" b="1" dirty="0">
                <a:solidFill>
                  <a:srgbClr val="FF0000"/>
                </a:solidFill>
                <a:latin typeface="Arial" pitchFamily="34" charset="0"/>
                <a:cs typeface="Arial" pitchFamily="34" charset="0"/>
              </a:rPr>
              <a:t>Ön Değerlendirme Uygulama Esasları </a:t>
            </a:r>
          </a:p>
          <a:p>
            <a:endParaRPr lang="tr-TR" sz="1800" dirty="0">
              <a:latin typeface="Arial" pitchFamily="34" charset="0"/>
              <a:cs typeface="Arial" pitchFamily="34" charset="0"/>
            </a:endParaRPr>
          </a:p>
          <a:p>
            <a:pPr algn="just">
              <a:buNone/>
            </a:pPr>
            <a:r>
              <a:rPr lang="tr-TR" sz="2400" b="1" dirty="0">
                <a:solidFill>
                  <a:srgbClr val="FF0000"/>
                </a:solidFill>
                <a:latin typeface="Arial" pitchFamily="34" charset="0"/>
                <a:cs typeface="Arial" pitchFamily="34" charset="0"/>
              </a:rPr>
              <a:t>a) </a:t>
            </a:r>
            <a:r>
              <a:rPr lang="tr-TR" sz="2400" dirty="0">
                <a:latin typeface="Arial" pitchFamily="34" charset="0"/>
                <a:cs typeface="Arial" pitchFamily="34" charset="0"/>
              </a:rPr>
              <a:t>Ön değerlendirme uygulamaları </a:t>
            </a:r>
          </a:p>
          <a:p>
            <a:pPr marL="457200" indent="-457200" algn="just">
              <a:buFont typeface="Wingdings" pitchFamily="2" charset="2"/>
              <a:buChar char="Ø"/>
            </a:pPr>
            <a:r>
              <a:rPr lang="tr-TR" sz="2400" dirty="0">
                <a:latin typeface="Arial" pitchFamily="34" charset="0"/>
                <a:cs typeface="Arial" pitchFamily="34" charset="0"/>
              </a:rPr>
              <a:t>Genel zihinsel yetenek alanı için il tanılama sınav komisyonları tarafından </a:t>
            </a:r>
            <a:r>
              <a:rPr lang="tr-TR" sz="2400" i="1" dirty="0">
                <a:latin typeface="Arial" pitchFamily="34" charset="0"/>
                <a:cs typeface="Arial" pitchFamily="34" charset="0"/>
              </a:rPr>
              <a:t>belirlenen uygulama merkezlerinde </a:t>
            </a:r>
            <a:r>
              <a:rPr lang="tr-TR" sz="2400" b="1" i="1" dirty="0">
                <a:solidFill>
                  <a:srgbClr val="FF0000"/>
                </a:solidFill>
                <a:latin typeface="Arial" pitchFamily="34" charset="0"/>
                <a:cs typeface="Arial" pitchFamily="34" charset="0"/>
              </a:rPr>
              <a:t>tablet bilgisayarlar üzerinden</a:t>
            </a:r>
            <a:r>
              <a:rPr lang="tr-TR" sz="2400" dirty="0">
                <a:latin typeface="Arial" pitchFamily="34" charset="0"/>
                <a:cs typeface="Arial" pitchFamily="34" charset="0"/>
              </a:rPr>
              <a:t>, </a:t>
            </a:r>
          </a:p>
          <a:p>
            <a:pPr marL="457200" indent="-457200" algn="just">
              <a:buFont typeface="Wingdings" pitchFamily="2" charset="2"/>
              <a:buChar char="Ø"/>
            </a:pPr>
            <a:r>
              <a:rPr lang="tr-TR" sz="2400" dirty="0">
                <a:latin typeface="Arial" pitchFamily="34" charset="0"/>
                <a:cs typeface="Arial" pitchFamily="34" charset="0"/>
              </a:rPr>
              <a:t>Resim ve müzik yetenek alanları için ise </a:t>
            </a:r>
            <a:r>
              <a:rPr lang="tr-TR" sz="2400" b="1" i="1" dirty="0">
                <a:solidFill>
                  <a:srgbClr val="FF0000"/>
                </a:solidFill>
                <a:latin typeface="Arial" pitchFamily="34" charset="0"/>
                <a:cs typeface="Arial" pitchFamily="34" charset="0"/>
              </a:rPr>
              <a:t>öğrencilerin kayıtlı bulundukları okullarda elektronik ortamda,</a:t>
            </a:r>
          </a:p>
          <a:p>
            <a:pPr marL="457200" indent="-457200" algn="just">
              <a:buFont typeface="Wingdings" pitchFamily="2" charset="2"/>
              <a:buChar char="Ø"/>
            </a:pPr>
            <a:r>
              <a:rPr lang="fi-FI" sz="2400" b="1" dirty="0">
                <a:solidFill>
                  <a:srgbClr val="FF0000"/>
                </a:solidFill>
                <a:latin typeface="Arial" pitchFamily="34" charset="0"/>
                <a:cs typeface="Arial" pitchFamily="34" charset="0"/>
              </a:rPr>
              <a:t>14 Ocak - 09 Nisan 2023</a:t>
            </a:r>
            <a:r>
              <a:rPr lang="tr-TR" sz="2400" b="1" dirty="0">
                <a:solidFill>
                  <a:srgbClr val="FF0000"/>
                </a:solidFill>
                <a:latin typeface="Arial" pitchFamily="34" charset="0"/>
                <a:cs typeface="Arial" pitchFamily="34" charset="0"/>
              </a:rPr>
              <a:t> </a:t>
            </a:r>
            <a:r>
              <a:rPr lang="tr-TR" sz="2400" dirty="0">
                <a:latin typeface="Arial" pitchFamily="34" charset="0"/>
                <a:cs typeface="Arial" pitchFamily="34" charset="0"/>
              </a:rPr>
              <a:t>tarihleri arasında yapılacaktır. </a:t>
            </a:r>
          </a:p>
          <a:p>
            <a:pPr algn="just">
              <a:buNone/>
            </a:pPr>
            <a:endParaRPr lang="tr-TR" sz="900" dirty="0">
              <a:latin typeface="Arial" pitchFamily="34" charset="0"/>
              <a:cs typeface="Arial" pitchFamily="34" charset="0"/>
            </a:endParaRPr>
          </a:p>
          <a:p>
            <a:pPr algn="just">
              <a:buNone/>
            </a:pPr>
            <a:endParaRPr lang="tr-TR" sz="900" dirty="0">
              <a:latin typeface="Arial" pitchFamily="34" charset="0"/>
              <a:cs typeface="Arial" pitchFamily="34" charset="0"/>
            </a:endParaRPr>
          </a:p>
          <a:p>
            <a:pPr algn="just">
              <a:buNone/>
            </a:pPr>
            <a:r>
              <a:rPr lang="tr-TR" sz="2400" b="1" dirty="0">
                <a:solidFill>
                  <a:srgbClr val="FF0000"/>
                </a:solidFill>
                <a:latin typeface="Arial" pitchFamily="34" charset="0"/>
                <a:cs typeface="Arial" pitchFamily="34" charset="0"/>
              </a:rPr>
              <a:t>b) </a:t>
            </a:r>
            <a:r>
              <a:rPr lang="tr-TR" sz="2400" dirty="0">
                <a:latin typeface="Arial" pitchFamily="34" charset="0"/>
                <a:cs typeface="Arial" pitchFamily="34" charset="0"/>
              </a:rPr>
              <a:t>Uygulamaya girecek öğrencilerin </a:t>
            </a:r>
            <a:r>
              <a:rPr lang="tr-TR" sz="2400" b="1" i="1" dirty="0">
                <a:solidFill>
                  <a:srgbClr val="FF0000"/>
                </a:solidFill>
                <a:latin typeface="Arial" pitchFamily="34" charset="0"/>
                <a:cs typeface="Arial" pitchFamily="34" charset="0"/>
              </a:rPr>
              <a:t>randevuları, il tanılama sınav komisyonlarınca MEBBİS/BİLSEM İşlemleri Modülü </a:t>
            </a:r>
            <a:r>
              <a:rPr lang="tr-TR" sz="2400" dirty="0">
                <a:latin typeface="Arial" pitchFamily="34" charset="0"/>
                <a:cs typeface="Arial" pitchFamily="34" charset="0"/>
              </a:rPr>
              <a:t>üzerinden verilecektir. Uygulamalar, cumartesi ve pazar günleri; 9.00, 10.15, 11.30, 13.30, 14.45, 16.00 saatlerinde olmak üzere günlük altı (6) oturum olacak şekilde planlanacaktır. </a:t>
            </a:r>
          </a:p>
        </p:txBody>
      </p:sp>
      <p:pic>
        <p:nvPicPr>
          <p:cNvPr id="6" name="image1.png"/>
          <p:cNvPicPr/>
          <p:nvPr/>
        </p:nvPicPr>
        <p:blipFill>
          <a:blip r:embed="rId2" cstate="print"/>
          <a:srcRect/>
          <a:stretch>
            <a:fillRect/>
          </a:stretch>
        </p:blipFill>
        <p:spPr>
          <a:xfrm>
            <a:off x="11320272" y="64015"/>
            <a:ext cx="835154" cy="832097"/>
          </a:xfrm>
          <a:prstGeom prst="rect">
            <a:avLst/>
          </a:prstGeom>
          <a:ln/>
        </p:spPr>
      </p:pic>
      <p:pic>
        <p:nvPicPr>
          <p:cNvPr id="8" name="Picture 3" descr="D:\111\karışık evrak\LOGOLAR\mem_logo_1.jpg"/>
          <p:cNvPicPr>
            <a:picLocks noChangeAspect="1" noChangeArrowheads="1"/>
          </p:cNvPicPr>
          <p:nvPr/>
        </p:nvPicPr>
        <p:blipFill>
          <a:blip r:embed="rId3" cstate="print"/>
          <a:srcRect/>
          <a:stretch>
            <a:fillRect/>
          </a:stretch>
        </p:blipFill>
        <p:spPr bwMode="auto">
          <a:xfrm>
            <a:off x="10439724" y="44006"/>
            <a:ext cx="857454" cy="842962"/>
          </a:xfrm>
          <a:prstGeom prst="rect">
            <a:avLst/>
          </a:prstGeom>
          <a:noFill/>
        </p:spPr>
      </p:pic>
    </p:spTree>
    <p:extLst>
      <p:ext uri="{BB962C8B-B14F-4D97-AF65-F5344CB8AC3E}">
        <p14:creationId xmlns:p14="http://schemas.microsoft.com/office/powerpoint/2010/main" val="64271328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45535" y="142142"/>
            <a:ext cx="10058400" cy="868681"/>
          </a:xfrm>
        </p:spPr>
        <p:txBody>
          <a:bodyPr>
            <a:normAutofit/>
          </a:bodyPr>
          <a:lstStyle/>
          <a:p>
            <a:pPr algn="l"/>
            <a:r>
              <a:rPr lang="tr-TR" b="1" dirty="0">
                <a:solidFill>
                  <a:srgbClr val="FF0000"/>
                </a:solidFill>
              </a:rPr>
              <a:t>2022-2023 Tanılama ve Yerleştirme Süreci</a:t>
            </a:r>
          </a:p>
        </p:txBody>
      </p:sp>
      <p:sp>
        <p:nvSpPr>
          <p:cNvPr id="3" name="İçerik Yer Tutucusu 2"/>
          <p:cNvSpPr>
            <a:spLocks noGrp="1"/>
          </p:cNvSpPr>
          <p:nvPr>
            <p:ph idx="1"/>
          </p:nvPr>
        </p:nvSpPr>
        <p:spPr>
          <a:xfrm>
            <a:off x="472739" y="890901"/>
            <a:ext cx="11194088" cy="5793479"/>
          </a:xfrm>
        </p:spPr>
        <p:txBody>
          <a:bodyPr>
            <a:noAutofit/>
          </a:bodyPr>
          <a:lstStyle/>
          <a:p>
            <a:pPr>
              <a:buNone/>
            </a:pPr>
            <a:endParaRPr lang="tr-TR" sz="2400" b="1" dirty="0">
              <a:solidFill>
                <a:srgbClr val="FF0000"/>
              </a:solidFill>
              <a:latin typeface="Arial" pitchFamily="34" charset="0"/>
              <a:cs typeface="Arial" pitchFamily="34" charset="0"/>
            </a:endParaRPr>
          </a:p>
          <a:p>
            <a:pPr>
              <a:buNone/>
            </a:pPr>
            <a:r>
              <a:rPr lang="tr-TR" sz="2400" b="1" dirty="0">
                <a:solidFill>
                  <a:srgbClr val="FF0000"/>
                </a:solidFill>
                <a:latin typeface="Arial" pitchFamily="34" charset="0"/>
                <a:cs typeface="Arial" pitchFamily="34" charset="0"/>
              </a:rPr>
              <a:t>Ön Değerlendirme Uygulama Esasları </a:t>
            </a:r>
          </a:p>
          <a:p>
            <a:pPr>
              <a:buNone/>
            </a:pPr>
            <a:endParaRPr lang="tr-TR" sz="2400" b="1" dirty="0">
              <a:solidFill>
                <a:srgbClr val="FF0000"/>
              </a:solidFill>
              <a:latin typeface="Arial" pitchFamily="34" charset="0"/>
              <a:cs typeface="Arial" pitchFamily="34" charset="0"/>
            </a:endParaRPr>
          </a:p>
          <a:p>
            <a:pPr>
              <a:buNone/>
            </a:pPr>
            <a:endParaRPr lang="tr-TR" sz="800" b="1" dirty="0">
              <a:latin typeface="Gill Sans MT" pitchFamily="34" charset="0"/>
            </a:endParaRPr>
          </a:p>
          <a:p>
            <a:pPr algn="just">
              <a:buNone/>
            </a:pPr>
            <a:r>
              <a:rPr lang="tr-TR" sz="2000" b="1" dirty="0">
                <a:solidFill>
                  <a:srgbClr val="FF0000"/>
                </a:solidFill>
                <a:latin typeface="Arial" pitchFamily="34" charset="0"/>
                <a:cs typeface="Arial" pitchFamily="34" charset="0"/>
              </a:rPr>
              <a:t>c) </a:t>
            </a:r>
            <a:r>
              <a:rPr lang="tr-TR" sz="2000" dirty="0">
                <a:latin typeface="Arial" pitchFamily="34" charset="0"/>
                <a:cs typeface="Arial" pitchFamily="34" charset="0"/>
              </a:rPr>
              <a:t>Genel zihinsel yetenek alanı ön değerlendirme uygulamalarında görev alacak öğretmenler il tanılama sınav komisyonlarının kararları doğrultusunda il millî eğitim müdürlüklerince resen seçilecektir. Ön değerlendirme uygulamalarında öncelik sırasına göre;</a:t>
            </a:r>
          </a:p>
          <a:p>
            <a:pPr algn="just">
              <a:buNone/>
            </a:pPr>
            <a:r>
              <a:rPr lang="tr-TR" sz="2000" dirty="0">
                <a:latin typeface="Arial" pitchFamily="34" charset="0"/>
                <a:cs typeface="Arial" pitchFamily="34" charset="0"/>
              </a:rPr>
              <a:t>	</a:t>
            </a:r>
            <a:r>
              <a:rPr lang="tr-TR" sz="2000" dirty="0" err="1">
                <a:latin typeface="Arial" pitchFamily="34" charset="0"/>
                <a:cs typeface="Arial" pitchFamily="34" charset="0"/>
              </a:rPr>
              <a:t>i.RAM</a:t>
            </a:r>
            <a:r>
              <a:rPr lang="tr-TR" sz="2000" dirty="0">
                <a:latin typeface="Arial" pitchFamily="34" charset="0"/>
                <a:cs typeface="Arial" pitchFamily="34" charset="0"/>
              </a:rPr>
              <a:t> ve BİLSEM’lerde görev yapan öğretmenler,</a:t>
            </a:r>
          </a:p>
          <a:p>
            <a:pPr algn="just">
              <a:buNone/>
            </a:pPr>
            <a:r>
              <a:rPr lang="tr-TR" sz="2000" dirty="0">
                <a:latin typeface="Arial" pitchFamily="34" charset="0"/>
                <a:cs typeface="Arial" pitchFamily="34" charset="0"/>
              </a:rPr>
              <a:t>	</a:t>
            </a:r>
            <a:r>
              <a:rPr lang="tr-TR" sz="2000" dirty="0" err="1">
                <a:latin typeface="Arial" pitchFamily="34" charset="0"/>
                <a:cs typeface="Arial" pitchFamily="34" charset="0"/>
              </a:rPr>
              <a:t>ii.MEBBİS</a:t>
            </a:r>
            <a:r>
              <a:rPr lang="tr-TR" sz="2000" dirty="0">
                <a:latin typeface="Arial" pitchFamily="34" charset="0"/>
                <a:cs typeface="Arial" pitchFamily="34" charset="0"/>
              </a:rPr>
              <a:t> yöneticileri,</a:t>
            </a:r>
          </a:p>
          <a:p>
            <a:pPr algn="just">
              <a:buNone/>
            </a:pPr>
            <a:r>
              <a:rPr lang="tr-TR" sz="2000" dirty="0">
                <a:latin typeface="Arial" pitchFamily="34" charset="0"/>
                <a:cs typeface="Arial" pitchFamily="34" charset="0"/>
              </a:rPr>
              <a:t>	</a:t>
            </a:r>
            <a:r>
              <a:rPr lang="tr-TR" sz="2000" dirty="0" err="1">
                <a:latin typeface="Arial" pitchFamily="34" charset="0"/>
                <a:cs typeface="Arial" pitchFamily="34" charset="0"/>
              </a:rPr>
              <a:t>iii.Yenilik</a:t>
            </a:r>
            <a:r>
              <a:rPr lang="tr-TR" sz="2000" dirty="0">
                <a:latin typeface="Arial" pitchFamily="34" charset="0"/>
                <a:cs typeface="Arial" pitchFamily="34" charset="0"/>
              </a:rPr>
              <a:t> ve Eğitim Teknolojileri Genel Müdürlüğünce illerde görevlendirilen koordinatörler ve eğitmenler görev alabilecektir. </a:t>
            </a:r>
          </a:p>
          <a:p>
            <a:pPr algn="just">
              <a:buNone/>
            </a:pPr>
            <a:endParaRPr lang="tr-TR" sz="800" dirty="0">
              <a:latin typeface="Arial" pitchFamily="34" charset="0"/>
              <a:cs typeface="Arial" pitchFamily="34" charset="0"/>
            </a:endParaRPr>
          </a:p>
          <a:p>
            <a:pPr algn="just">
              <a:buNone/>
            </a:pPr>
            <a:r>
              <a:rPr lang="tr-TR" sz="2000" b="1" dirty="0">
                <a:solidFill>
                  <a:srgbClr val="FF0000"/>
                </a:solidFill>
                <a:latin typeface="Arial" pitchFamily="34" charset="0"/>
                <a:cs typeface="Arial" pitchFamily="34" charset="0"/>
              </a:rPr>
              <a:t>ç) </a:t>
            </a:r>
            <a:r>
              <a:rPr lang="tr-TR" sz="2000" dirty="0">
                <a:latin typeface="Arial" pitchFamily="34" charset="0"/>
                <a:cs typeface="Arial" pitchFamily="34" charset="0"/>
              </a:rPr>
              <a:t>Resim ve müzik yetenek alanları ön değerlendirme uygulamaları elektronik ortamda sınıf öğretmenleri tarafından gerçekleştirilecektir. “Bilim ve Sanat Merkezleri Müzik ve Resim Yetenek Alanları Ön Değerlendirme Uygulayıcı Kılavuzu” sınıf öğretmenlerinin kişisel MEBBİS sayfalarında yer alan “MEBBİS BİLSEM İşlemleri Modülü” üzerinden paylaşılacaktır.</a:t>
            </a:r>
            <a:endParaRPr lang="tr-TR" sz="1800" dirty="0">
              <a:latin typeface="Gill Sans MT" pitchFamily="34" charset="0"/>
            </a:endParaRPr>
          </a:p>
          <a:p>
            <a:pPr algn="just">
              <a:buNone/>
            </a:pPr>
            <a:endParaRPr lang="tr-TR" altLang="tr-TR" sz="3600" dirty="0">
              <a:solidFill>
                <a:schemeClr val="tx1"/>
              </a:solidFill>
            </a:endParaRPr>
          </a:p>
        </p:txBody>
      </p:sp>
      <p:pic>
        <p:nvPicPr>
          <p:cNvPr id="6" name="image1.png"/>
          <p:cNvPicPr/>
          <p:nvPr/>
        </p:nvPicPr>
        <p:blipFill>
          <a:blip r:embed="rId2" cstate="print"/>
          <a:srcRect/>
          <a:stretch>
            <a:fillRect/>
          </a:stretch>
        </p:blipFill>
        <p:spPr>
          <a:xfrm>
            <a:off x="11320272" y="64015"/>
            <a:ext cx="835154" cy="832097"/>
          </a:xfrm>
          <a:prstGeom prst="rect">
            <a:avLst/>
          </a:prstGeom>
          <a:ln/>
        </p:spPr>
      </p:pic>
      <p:pic>
        <p:nvPicPr>
          <p:cNvPr id="8" name="Picture 3" descr="D:\111\karışık evrak\LOGOLAR\mem_logo_1.jpg"/>
          <p:cNvPicPr>
            <a:picLocks noChangeAspect="1" noChangeArrowheads="1"/>
          </p:cNvPicPr>
          <p:nvPr/>
        </p:nvPicPr>
        <p:blipFill>
          <a:blip r:embed="rId3" cstate="print"/>
          <a:srcRect/>
          <a:stretch>
            <a:fillRect/>
          </a:stretch>
        </p:blipFill>
        <p:spPr bwMode="auto">
          <a:xfrm>
            <a:off x="10439724" y="44006"/>
            <a:ext cx="857454" cy="842962"/>
          </a:xfrm>
          <a:prstGeom prst="rect">
            <a:avLst/>
          </a:prstGeom>
          <a:noFill/>
        </p:spPr>
      </p:pic>
    </p:spTree>
    <p:extLst>
      <p:ext uri="{BB962C8B-B14F-4D97-AF65-F5344CB8AC3E}">
        <p14:creationId xmlns:p14="http://schemas.microsoft.com/office/powerpoint/2010/main" val="265846570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33960" y="142142"/>
            <a:ext cx="10058400" cy="868681"/>
          </a:xfrm>
        </p:spPr>
        <p:txBody>
          <a:bodyPr>
            <a:normAutofit/>
          </a:bodyPr>
          <a:lstStyle/>
          <a:p>
            <a:pPr algn="l"/>
            <a:r>
              <a:rPr lang="tr-TR" b="1" dirty="0">
                <a:solidFill>
                  <a:srgbClr val="FF0000"/>
                </a:solidFill>
              </a:rPr>
              <a:t>2022-2023 Tanılama ve Yerleştirme Süreci</a:t>
            </a:r>
          </a:p>
        </p:txBody>
      </p:sp>
      <p:sp>
        <p:nvSpPr>
          <p:cNvPr id="3" name="İçerik Yer Tutucusu 2"/>
          <p:cNvSpPr>
            <a:spLocks noGrp="1"/>
          </p:cNvSpPr>
          <p:nvPr>
            <p:ph idx="1"/>
          </p:nvPr>
        </p:nvSpPr>
        <p:spPr>
          <a:xfrm>
            <a:off x="461164" y="1041372"/>
            <a:ext cx="11229266" cy="5602496"/>
          </a:xfrm>
        </p:spPr>
        <p:txBody>
          <a:bodyPr>
            <a:noAutofit/>
          </a:bodyPr>
          <a:lstStyle/>
          <a:p>
            <a:pPr>
              <a:buNone/>
            </a:pPr>
            <a:r>
              <a:rPr lang="tr-TR" sz="2400" b="1" dirty="0">
                <a:solidFill>
                  <a:srgbClr val="FF0000"/>
                </a:solidFill>
                <a:latin typeface="Arial" pitchFamily="34" charset="0"/>
                <a:cs typeface="Arial" pitchFamily="34" charset="0"/>
              </a:rPr>
              <a:t>Bireysel Değerlendirme Uygulama Esasları </a:t>
            </a:r>
          </a:p>
          <a:p>
            <a:pPr algn="just">
              <a:buNone/>
            </a:pPr>
            <a:endParaRPr lang="tr-TR" sz="1800" b="1" dirty="0">
              <a:solidFill>
                <a:srgbClr val="FF0000"/>
              </a:solidFill>
              <a:latin typeface="Arial" pitchFamily="34" charset="0"/>
              <a:cs typeface="Arial" pitchFamily="34" charset="0"/>
            </a:endParaRPr>
          </a:p>
          <a:p>
            <a:pPr algn="just">
              <a:buNone/>
            </a:pPr>
            <a:r>
              <a:rPr lang="tr-TR" sz="2000" b="1" dirty="0">
                <a:solidFill>
                  <a:srgbClr val="FF0000"/>
                </a:solidFill>
                <a:latin typeface="Arial" pitchFamily="34" charset="0"/>
                <a:cs typeface="Arial" pitchFamily="34" charset="0"/>
              </a:rPr>
              <a:t>a) </a:t>
            </a:r>
            <a:r>
              <a:rPr lang="tr-TR" sz="2000" dirty="0">
                <a:latin typeface="Arial" pitchFamily="34" charset="0"/>
                <a:cs typeface="Arial" pitchFamily="34" charset="0"/>
              </a:rPr>
              <a:t>Ön değerlendirme uygulamaları tamamlandıktan sonra Bakanlık tarafından belirlenecek puanları geçen öğrenciler yetenek alanlarına göre bireysel değerlendirme uygulamalarına alınacaktır.</a:t>
            </a:r>
          </a:p>
          <a:p>
            <a:pPr algn="just"/>
            <a:endParaRPr lang="tr-TR" sz="800" dirty="0">
              <a:latin typeface="Arial" pitchFamily="34" charset="0"/>
              <a:cs typeface="Arial" pitchFamily="34" charset="0"/>
            </a:endParaRPr>
          </a:p>
          <a:p>
            <a:pPr algn="just">
              <a:buNone/>
            </a:pPr>
            <a:r>
              <a:rPr lang="tr-TR" sz="2000" b="1" dirty="0">
                <a:solidFill>
                  <a:srgbClr val="FF0000"/>
                </a:solidFill>
                <a:latin typeface="Arial" pitchFamily="34" charset="0"/>
                <a:cs typeface="Arial" pitchFamily="34" charset="0"/>
              </a:rPr>
              <a:t>b) </a:t>
            </a:r>
            <a:r>
              <a:rPr lang="tr-TR" sz="2000" dirty="0">
                <a:latin typeface="Arial" pitchFamily="34" charset="0"/>
                <a:cs typeface="Arial" pitchFamily="34" charset="0"/>
              </a:rPr>
              <a:t>Genel zihinsel yetenek alanındaki uygulamalar RAM’larda, resim ve müzik yetenek alanındaki uygulamalar ise BİLSEM’lerde yapılacaktır.</a:t>
            </a:r>
          </a:p>
          <a:p>
            <a:pPr algn="just">
              <a:buNone/>
            </a:pPr>
            <a:endParaRPr lang="tr-TR" sz="800" b="1" dirty="0">
              <a:solidFill>
                <a:srgbClr val="FF0000"/>
              </a:solidFill>
              <a:latin typeface="Arial" pitchFamily="34" charset="0"/>
              <a:cs typeface="Arial" pitchFamily="34" charset="0"/>
            </a:endParaRPr>
          </a:p>
          <a:p>
            <a:pPr algn="just">
              <a:buNone/>
            </a:pPr>
            <a:r>
              <a:rPr lang="tr-TR" sz="2000" b="1" dirty="0">
                <a:solidFill>
                  <a:srgbClr val="FF0000"/>
                </a:solidFill>
                <a:latin typeface="Arial" pitchFamily="34" charset="0"/>
                <a:cs typeface="Arial" pitchFamily="34" charset="0"/>
              </a:rPr>
              <a:t>c) </a:t>
            </a:r>
            <a:r>
              <a:rPr lang="tr-TR" sz="2000" dirty="0">
                <a:latin typeface="Arial" pitchFamily="34" charset="0"/>
                <a:cs typeface="Arial" pitchFamily="34" charset="0"/>
              </a:rPr>
              <a:t>Resim ve müzik yetenek alanlarında uygulamaya alınacak öğrenciler giriş belgelerinde belirtilen saatten </a:t>
            </a:r>
            <a:r>
              <a:rPr lang="tr-TR" sz="2000" dirty="0">
                <a:solidFill>
                  <a:srgbClr val="FF0000"/>
                </a:solidFill>
                <a:latin typeface="Arial" pitchFamily="34" charset="0"/>
                <a:cs typeface="Arial" pitchFamily="34" charset="0"/>
              </a:rPr>
              <a:t>otuz (30) dakika önce</a:t>
            </a:r>
            <a:r>
              <a:rPr lang="tr-TR" sz="2000" dirty="0">
                <a:latin typeface="Arial" pitchFamily="34" charset="0"/>
                <a:cs typeface="Arial" pitchFamily="34" charset="0"/>
              </a:rPr>
              <a:t>; genel zihinsel yetenek alanında uygulamaya alınacak öğrenciler ise giriş belgelerinde yer alan saatte uygulama merkezlerinde hazır bulunacaklardır. Öğrenciler giriş belgelerindeki randevu saatinden </a:t>
            </a:r>
            <a:r>
              <a:rPr lang="tr-TR" sz="2000" dirty="0">
                <a:solidFill>
                  <a:srgbClr val="FF0000"/>
                </a:solidFill>
                <a:latin typeface="Arial" pitchFamily="34" charset="0"/>
                <a:cs typeface="Arial" pitchFamily="34" charset="0"/>
              </a:rPr>
              <a:t>en fazla on beş (15)dakikaya </a:t>
            </a:r>
            <a:r>
              <a:rPr lang="tr-TR" sz="2000" dirty="0">
                <a:latin typeface="Arial" pitchFamily="34" charset="0"/>
                <a:cs typeface="Arial" pitchFamily="34" charset="0"/>
              </a:rPr>
              <a:t>kadar yaşanan gecikmelerde değerlendirmeye alınacak olup bu sürenin aşılmasından sonra değerlendirmeye alınmayacaklardır. </a:t>
            </a:r>
          </a:p>
          <a:p>
            <a:pPr algn="just">
              <a:buNone/>
            </a:pPr>
            <a:endParaRPr lang="tr-TR" sz="800" dirty="0">
              <a:latin typeface="Arial" pitchFamily="34" charset="0"/>
              <a:cs typeface="Arial" pitchFamily="34" charset="0"/>
            </a:endParaRPr>
          </a:p>
          <a:p>
            <a:pPr algn="just">
              <a:buNone/>
            </a:pPr>
            <a:r>
              <a:rPr lang="tr-TR" sz="2000" b="1" dirty="0">
                <a:solidFill>
                  <a:srgbClr val="FF0000"/>
                </a:solidFill>
                <a:latin typeface="Arial" pitchFamily="34" charset="0"/>
                <a:cs typeface="Arial" pitchFamily="34" charset="0"/>
              </a:rPr>
              <a:t>ç) </a:t>
            </a:r>
            <a:r>
              <a:rPr lang="tr-TR" sz="2000" dirty="0">
                <a:latin typeface="Arial" pitchFamily="34" charset="0"/>
                <a:cs typeface="Arial" pitchFamily="34" charset="0"/>
              </a:rPr>
              <a:t>Bireysel değerlendirme uygulamaları sonucunda Bakanlık tarafından yetenek alanlarına göre belirlenecek puanı geçen öğrenciler kayıtlı oldukları okulların kayıt bölgelerindeki BİLSEM’lere kayıt hakkı kazanacaktır.</a:t>
            </a:r>
          </a:p>
          <a:p>
            <a:pPr>
              <a:buNone/>
            </a:pPr>
            <a:endParaRPr lang="tr-TR" sz="1800" dirty="0">
              <a:latin typeface="Gill Sans MT" pitchFamily="34" charset="0"/>
            </a:endParaRPr>
          </a:p>
          <a:p>
            <a:pPr algn="just">
              <a:buNone/>
            </a:pPr>
            <a:endParaRPr lang="tr-TR" altLang="tr-TR" sz="3600" dirty="0">
              <a:solidFill>
                <a:schemeClr val="tx1"/>
              </a:solidFill>
            </a:endParaRPr>
          </a:p>
        </p:txBody>
      </p:sp>
      <p:pic>
        <p:nvPicPr>
          <p:cNvPr id="6" name="image1.png"/>
          <p:cNvPicPr/>
          <p:nvPr/>
        </p:nvPicPr>
        <p:blipFill>
          <a:blip r:embed="rId2" cstate="print"/>
          <a:srcRect/>
          <a:stretch>
            <a:fillRect/>
          </a:stretch>
        </p:blipFill>
        <p:spPr>
          <a:xfrm>
            <a:off x="11320272" y="64015"/>
            <a:ext cx="835154" cy="832097"/>
          </a:xfrm>
          <a:prstGeom prst="rect">
            <a:avLst/>
          </a:prstGeom>
          <a:ln/>
        </p:spPr>
      </p:pic>
      <p:pic>
        <p:nvPicPr>
          <p:cNvPr id="8" name="Picture 3" descr="D:\111\karışık evrak\LOGOLAR\mem_logo_1.jpg"/>
          <p:cNvPicPr>
            <a:picLocks noChangeAspect="1" noChangeArrowheads="1"/>
          </p:cNvPicPr>
          <p:nvPr/>
        </p:nvPicPr>
        <p:blipFill>
          <a:blip r:embed="rId3" cstate="print"/>
          <a:srcRect/>
          <a:stretch>
            <a:fillRect/>
          </a:stretch>
        </p:blipFill>
        <p:spPr bwMode="auto">
          <a:xfrm>
            <a:off x="10439724" y="44006"/>
            <a:ext cx="857454" cy="842962"/>
          </a:xfrm>
          <a:prstGeom prst="rect">
            <a:avLst/>
          </a:prstGeom>
          <a:noFill/>
        </p:spPr>
      </p:pic>
    </p:spTree>
    <p:extLst>
      <p:ext uri="{BB962C8B-B14F-4D97-AF65-F5344CB8AC3E}">
        <p14:creationId xmlns:p14="http://schemas.microsoft.com/office/powerpoint/2010/main" val="265846570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45535" y="292613"/>
            <a:ext cx="10058400" cy="868681"/>
          </a:xfrm>
        </p:spPr>
        <p:txBody>
          <a:bodyPr>
            <a:normAutofit/>
          </a:bodyPr>
          <a:lstStyle/>
          <a:p>
            <a:pPr algn="l"/>
            <a:r>
              <a:rPr lang="tr-TR" b="1" dirty="0">
                <a:solidFill>
                  <a:srgbClr val="FF0000"/>
                </a:solidFill>
              </a:rPr>
              <a:t>2022-2023 Tanılama ve Yerleştirme Süreci</a:t>
            </a:r>
          </a:p>
        </p:txBody>
      </p:sp>
      <p:sp>
        <p:nvSpPr>
          <p:cNvPr id="3" name="İçerik Yer Tutucusu 2"/>
          <p:cNvSpPr>
            <a:spLocks noGrp="1"/>
          </p:cNvSpPr>
          <p:nvPr>
            <p:ph idx="1"/>
          </p:nvPr>
        </p:nvSpPr>
        <p:spPr>
          <a:xfrm>
            <a:off x="147918" y="1307589"/>
            <a:ext cx="11887200" cy="5486395"/>
          </a:xfrm>
        </p:spPr>
        <p:txBody>
          <a:bodyPr>
            <a:noAutofit/>
          </a:bodyPr>
          <a:lstStyle/>
          <a:p>
            <a:pPr>
              <a:buNone/>
            </a:pPr>
            <a:r>
              <a:rPr lang="tr-TR" sz="2800" b="1" dirty="0">
                <a:solidFill>
                  <a:srgbClr val="FF0000"/>
                </a:solidFill>
                <a:latin typeface="Arial" pitchFamily="34" charset="0"/>
                <a:cs typeface="Arial" pitchFamily="34" charset="0"/>
              </a:rPr>
              <a:t>Genel Zihinsel Yetenek Alanı Bireysel Değerlendirme Uygulamaları</a:t>
            </a:r>
            <a:endParaRPr lang="tr-TR" sz="2400" dirty="0">
              <a:latin typeface="Arial" pitchFamily="34" charset="0"/>
              <a:cs typeface="Arial" pitchFamily="34" charset="0"/>
            </a:endParaRPr>
          </a:p>
          <a:p>
            <a:pPr marL="457200" indent="-457200" algn="just">
              <a:buNone/>
            </a:pPr>
            <a:r>
              <a:rPr lang="tr-TR" sz="2000" dirty="0">
                <a:solidFill>
                  <a:srgbClr val="FF0000"/>
                </a:solidFill>
                <a:latin typeface="Arial" pitchFamily="34" charset="0"/>
                <a:cs typeface="Arial" pitchFamily="34" charset="0"/>
              </a:rPr>
              <a:t>a)   </a:t>
            </a:r>
            <a:r>
              <a:rPr lang="tr-TR" sz="2000" dirty="0">
                <a:latin typeface="Arial" pitchFamily="34" charset="0"/>
                <a:cs typeface="Arial" pitchFamily="34" charset="0"/>
              </a:rPr>
              <a:t>Bireysel değerlendirmelerde Bakanlıkça belirlenen zekâ ölçeği/ölçekleri kullanılacaktır. </a:t>
            </a:r>
          </a:p>
          <a:p>
            <a:pPr marL="457200" indent="-457200" algn="just">
              <a:buNone/>
            </a:pPr>
            <a:endParaRPr lang="tr-TR" sz="2000" dirty="0">
              <a:latin typeface="Arial" pitchFamily="34" charset="0"/>
              <a:cs typeface="Arial" pitchFamily="34" charset="0"/>
            </a:endParaRPr>
          </a:p>
          <a:p>
            <a:pPr marL="457200" indent="-457200" algn="just">
              <a:buNone/>
            </a:pPr>
            <a:r>
              <a:rPr lang="tr-TR" sz="2000" dirty="0">
                <a:solidFill>
                  <a:srgbClr val="FF0000"/>
                </a:solidFill>
                <a:latin typeface="Arial" pitchFamily="34" charset="0"/>
                <a:cs typeface="Arial" pitchFamily="34" charset="0"/>
              </a:rPr>
              <a:t>b)  </a:t>
            </a:r>
            <a:r>
              <a:rPr lang="tr-TR" sz="2000" dirty="0">
                <a:latin typeface="Arial" pitchFamily="34" charset="0"/>
                <a:cs typeface="Arial" pitchFamily="34" charset="0"/>
              </a:rPr>
              <a:t>Öğrencilerin randevuları; RAM’ların sorumluluk bölgelerinde bulunan öğrenci, uygulayıcı sayısı ile RAM’larda bulunan test bataryalarına göre ve takvimde öngörülen tarih aralığında, resmî tatillerin dışında, randevu verilmeyen gün bırakılmaksızın oluşturulacaktır.</a:t>
            </a:r>
          </a:p>
          <a:p>
            <a:pPr marL="457200" indent="-457200" algn="just">
              <a:buNone/>
            </a:pPr>
            <a:endParaRPr lang="tr-TR" sz="2000" dirty="0">
              <a:latin typeface="Arial" pitchFamily="34" charset="0"/>
              <a:cs typeface="Arial" pitchFamily="34" charset="0"/>
            </a:endParaRPr>
          </a:p>
          <a:p>
            <a:pPr marL="457200" indent="-457200" algn="just">
              <a:buNone/>
            </a:pPr>
            <a:r>
              <a:rPr lang="tr-TR" sz="2000" dirty="0">
                <a:solidFill>
                  <a:srgbClr val="FF0000"/>
                </a:solidFill>
                <a:latin typeface="Arial" pitchFamily="34" charset="0"/>
                <a:cs typeface="Arial" pitchFamily="34" charset="0"/>
              </a:rPr>
              <a:t>c) </a:t>
            </a:r>
            <a:r>
              <a:rPr lang="tr-TR" sz="2000" dirty="0">
                <a:latin typeface="Arial" pitchFamily="34" charset="0"/>
                <a:cs typeface="Arial" pitchFamily="34" charset="0"/>
              </a:rPr>
              <a:t>Uygulamalar, öğrenci velileri ile uygulayıcıların, değerlendirme öncesinde ve sonrasında karşılaşmayacağı şekilde planlanacaktır.</a:t>
            </a:r>
          </a:p>
          <a:p>
            <a:pPr marL="457200" indent="-457200" algn="just">
              <a:buNone/>
            </a:pPr>
            <a:endParaRPr lang="tr-TR" sz="2000" dirty="0">
              <a:solidFill>
                <a:srgbClr val="FF0000"/>
              </a:solidFill>
              <a:latin typeface="Arial" pitchFamily="34" charset="0"/>
              <a:cs typeface="Arial" pitchFamily="34" charset="0"/>
            </a:endParaRPr>
          </a:p>
          <a:p>
            <a:pPr marL="457200" indent="-457200" algn="just">
              <a:buNone/>
            </a:pPr>
            <a:r>
              <a:rPr lang="tr-TR" sz="2000" dirty="0">
                <a:solidFill>
                  <a:srgbClr val="FF0000"/>
                </a:solidFill>
                <a:latin typeface="Arial" pitchFamily="34" charset="0"/>
                <a:cs typeface="Arial" pitchFamily="34" charset="0"/>
              </a:rPr>
              <a:t>ç) </a:t>
            </a:r>
            <a:r>
              <a:rPr lang="tr-TR" sz="2000" dirty="0">
                <a:latin typeface="Arial" pitchFamily="34" charset="0"/>
                <a:cs typeface="Arial" pitchFamily="34" charset="0"/>
              </a:rPr>
              <a:t>Uygulayıcı tarafından, uygulamanın yapılamayacağı kararına varıldığı durumlarda (öğrencinin, performansını etkileyecek derecede görme, işitme engelinin olması; Türkçeye ölçeğin gerektirdiği kadar hâkim olmaması vb.) öğrenci değerlendirmeye alınmayacak olup durum tutanak ile tespit edilerek il tanılama sınav komisyonları aracılığı ile Merkez Tanılama Sınav Komisyonuna bildirilecektir.</a:t>
            </a:r>
          </a:p>
          <a:p>
            <a:pPr>
              <a:buNone/>
            </a:pPr>
            <a:endParaRPr lang="tr-TR" sz="1800" dirty="0">
              <a:latin typeface="Arial" pitchFamily="34" charset="0"/>
              <a:cs typeface="Arial" pitchFamily="34" charset="0"/>
            </a:endParaRPr>
          </a:p>
          <a:p>
            <a:pPr algn="just">
              <a:buNone/>
            </a:pPr>
            <a:endParaRPr lang="tr-TR" altLang="tr-TR" sz="3600" dirty="0">
              <a:solidFill>
                <a:schemeClr val="tx1"/>
              </a:solidFill>
            </a:endParaRPr>
          </a:p>
        </p:txBody>
      </p:sp>
      <p:pic>
        <p:nvPicPr>
          <p:cNvPr id="6" name="image1.png"/>
          <p:cNvPicPr/>
          <p:nvPr/>
        </p:nvPicPr>
        <p:blipFill>
          <a:blip r:embed="rId2" cstate="print"/>
          <a:srcRect/>
          <a:stretch>
            <a:fillRect/>
          </a:stretch>
        </p:blipFill>
        <p:spPr>
          <a:xfrm>
            <a:off x="11320272" y="64015"/>
            <a:ext cx="835154" cy="832097"/>
          </a:xfrm>
          <a:prstGeom prst="rect">
            <a:avLst/>
          </a:prstGeom>
          <a:ln/>
        </p:spPr>
      </p:pic>
      <p:pic>
        <p:nvPicPr>
          <p:cNvPr id="8" name="Picture 3" descr="D:\111\karışık evrak\LOGOLAR\mem_logo_1.jpg"/>
          <p:cNvPicPr>
            <a:picLocks noChangeAspect="1" noChangeArrowheads="1"/>
          </p:cNvPicPr>
          <p:nvPr/>
        </p:nvPicPr>
        <p:blipFill>
          <a:blip r:embed="rId3" cstate="print"/>
          <a:srcRect/>
          <a:stretch>
            <a:fillRect/>
          </a:stretch>
        </p:blipFill>
        <p:spPr bwMode="auto">
          <a:xfrm>
            <a:off x="10439724" y="44006"/>
            <a:ext cx="857454" cy="842962"/>
          </a:xfrm>
          <a:prstGeom prst="rect">
            <a:avLst/>
          </a:prstGeom>
          <a:noFill/>
        </p:spPr>
      </p:pic>
    </p:spTree>
    <p:extLst>
      <p:ext uri="{BB962C8B-B14F-4D97-AF65-F5344CB8AC3E}">
        <p14:creationId xmlns:p14="http://schemas.microsoft.com/office/powerpoint/2010/main" val="265846570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45535" y="292613"/>
            <a:ext cx="10058400" cy="868681"/>
          </a:xfrm>
        </p:spPr>
        <p:txBody>
          <a:bodyPr>
            <a:normAutofit/>
          </a:bodyPr>
          <a:lstStyle/>
          <a:p>
            <a:pPr algn="l"/>
            <a:r>
              <a:rPr lang="tr-TR" b="1" dirty="0">
                <a:solidFill>
                  <a:srgbClr val="FF0000"/>
                </a:solidFill>
              </a:rPr>
              <a:t>2022-2023 Tanılama ve Yerleştirme Süreci</a:t>
            </a:r>
          </a:p>
        </p:txBody>
      </p:sp>
      <p:sp>
        <p:nvSpPr>
          <p:cNvPr id="3" name="İçerik Yer Tutucusu 2"/>
          <p:cNvSpPr>
            <a:spLocks noGrp="1"/>
          </p:cNvSpPr>
          <p:nvPr>
            <p:ph idx="1"/>
          </p:nvPr>
        </p:nvSpPr>
        <p:spPr>
          <a:xfrm>
            <a:off x="495888" y="1307590"/>
            <a:ext cx="11113520" cy="5220532"/>
          </a:xfrm>
        </p:spPr>
        <p:txBody>
          <a:bodyPr>
            <a:noAutofit/>
          </a:bodyPr>
          <a:lstStyle/>
          <a:p>
            <a:pPr algn="just">
              <a:buNone/>
            </a:pPr>
            <a:r>
              <a:rPr lang="tr-TR" sz="2800" b="1" dirty="0">
                <a:solidFill>
                  <a:srgbClr val="FF0000"/>
                </a:solidFill>
                <a:latin typeface="Arial" pitchFamily="34" charset="0"/>
                <a:cs typeface="Arial" pitchFamily="34" charset="0"/>
              </a:rPr>
              <a:t>Resim Yetenek Alanında Bireysel Değerlendirme</a:t>
            </a:r>
            <a:r>
              <a:rPr lang="tr-TR" sz="2800" dirty="0">
                <a:solidFill>
                  <a:srgbClr val="FF0000"/>
                </a:solidFill>
                <a:latin typeface="Arial" pitchFamily="34" charset="0"/>
                <a:cs typeface="Arial" pitchFamily="34" charset="0"/>
              </a:rPr>
              <a:t> </a:t>
            </a:r>
          </a:p>
          <a:p>
            <a:pPr algn="just">
              <a:buNone/>
            </a:pPr>
            <a:endParaRPr lang="tr-TR" sz="800" dirty="0">
              <a:latin typeface="Arial" pitchFamily="34" charset="0"/>
              <a:cs typeface="Arial" pitchFamily="34" charset="0"/>
            </a:endParaRPr>
          </a:p>
          <a:p>
            <a:pPr algn="just">
              <a:buNone/>
            </a:pPr>
            <a:endParaRPr lang="tr-TR" sz="800" dirty="0">
              <a:latin typeface="Arial" pitchFamily="34" charset="0"/>
              <a:cs typeface="Arial" pitchFamily="34" charset="0"/>
            </a:endParaRPr>
          </a:p>
          <a:p>
            <a:pPr algn="just">
              <a:buNone/>
            </a:pPr>
            <a:r>
              <a:rPr lang="tr-TR" sz="2200" b="1" dirty="0">
                <a:solidFill>
                  <a:srgbClr val="FF0000"/>
                </a:solidFill>
                <a:latin typeface="Arial" pitchFamily="34" charset="0"/>
                <a:cs typeface="Arial" pitchFamily="34" charset="0"/>
              </a:rPr>
              <a:t>a) </a:t>
            </a:r>
            <a:r>
              <a:rPr lang="tr-TR" sz="2200" dirty="0">
                <a:latin typeface="Arial" pitchFamily="34" charset="0"/>
                <a:cs typeface="Arial" pitchFamily="34" charset="0"/>
              </a:rPr>
              <a:t>Değerlendirmeler Bakanlıkça belirlenen ölçütler doğrultusunda yapılacaktır. </a:t>
            </a:r>
          </a:p>
          <a:p>
            <a:pPr algn="just">
              <a:buNone/>
            </a:pPr>
            <a:endParaRPr lang="tr-TR" sz="2200" dirty="0">
              <a:latin typeface="Arial" pitchFamily="34" charset="0"/>
              <a:cs typeface="Arial" pitchFamily="34" charset="0"/>
            </a:endParaRPr>
          </a:p>
          <a:p>
            <a:pPr algn="just">
              <a:buNone/>
            </a:pPr>
            <a:r>
              <a:rPr lang="tr-TR" sz="2200" b="1" dirty="0">
                <a:solidFill>
                  <a:srgbClr val="FF0000"/>
                </a:solidFill>
                <a:latin typeface="Arial" pitchFamily="34" charset="0"/>
                <a:cs typeface="Arial" pitchFamily="34" charset="0"/>
              </a:rPr>
              <a:t>b) </a:t>
            </a:r>
            <a:r>
              <a:rPr lang="tr-TR" sz="2200" dirty="0">
                <a:latin typeface="Arial" pitchFamily="34" charset="0"/>
                <a:cs typeface="Arial" pitchFamily="34" charset="0"/>
              </a:rPr>
              <a:t>Değerlendirmeler 2 (iki) oturumdan oluşacak ve her 1 (bir) oturum 40 (kırk) dakika sürecektir. </a:t>
            </a:r>
          </a:p>
          <a:p>
            <a:pPr algn="just">
              <a:buNone/>
            </a:pPr>
            <a:endParaRPr lang="tr-TR" sz="2200" dirty="0">
              <a:latin typeface="Arial" pitchFamily="34" charset="0"/>
              <a:cs typeface="Arial" pitchFamily="34" charset="0"/>
            </a:endParaRPr>
          </a:p>
          <a:p>
            <a:pPr algn="just">
              <a:buNone/>
            </a:pPr>
            <a:r>
              <a:rPr lang="tr-TR" sz="2200" b="1" dirty="0">
                <a:solidFill>
                  <a:srgbClr val="FF0000"/>
                </a:solidFill>
                <a:latin typeface="Arial" pitchFamily="34" charset="0"/>
                <a:cs typeface="Arial" pitchFamily="34" charset="0"/>
              </a:rPr>
              <a:t>c) </a:t>
            </a:r>
            <a:r>
              <a:rPr lang="tr-TR" sz="2200" dirty="0">
                <a:latin typeface="Arial" pitchFamily="34" charset="0"/>
                <a:cs typeface="Arial" pitchFamily="34" charset="0"/>
              </a:rPr>
              <a:t>Öğrenci randevuları takvimde öngörülen tarih aralığında Merkez Tanılama Sınav Komisyonunun belirleyeceği değerlendirme tarihleri için de oluşturulacaktır. </a:t>
            </a:r>
          </a:p>
          <a:p>
            <a:pPr algn="just">
              <a:buNone/>
            </a:pPr>
            <a:endParaRPr lang="tr-TR" sz="2200" dirty="0">
              <a:latin typeface="Arial" pitchFamily="34" charset="0"/>
              <a:cs typeface="Arial" pitchFamily="34" charset="0"/>
            </a:endParaRPr>
          </a:p>
          <a:p>
            <a:pPr algn="just">
              <a:buNone/>
            </a:pPr>
            <a:r>
              <a:rPr lang="tr-TR" sz="2200" b="1" dirty="0">
                <a:solidFill>
                  <a:srgbClr val="FF0000"/>
                </a:solidFill>
                <a:latin typeface="Arial" pitchFamily="34" charset="0"/>
                <a:cs typeface="Arial" pitchFamily="34" charset="0"/>
              </a:rPr>
              <a:t>ç) </a:t>
            </a:r>
            <a:r>
              <a:rPr lang="tr-TR" sz="2200" dirty="0">
                <a:latin typeface="Arial" pitchFamily="34" charset="0"/>
                <a:cs typeface="Arial" pitchFamily="34" charset="0"/>
              </a:rPr>
              <a:t>Değerlendirmeye girecek adaylar için gerekli materyaller uygulama merkezlerinde hazır bulundurulacaktır.</a:t>
            </a:r>
            <a:endParaRPr lang="tr-TR" altLang="tr-TR" sz="3600" dirty="0">
              <a:solidFill>
                <a:schemeClr val="tx1"/>
              </a:solidFill>
            </a:endParaRPr>
          </a:p>
        </p:txBody>
      </p:sp>
      <p:pic>
        <p:nvPicPr>
          <p:cNvPr id="6" name="image1.png"/>
          <p:cNvPicPr/>
          <p:nvPr/>
        </p:nvPicPr>
        <p:blipFill>
          <a:blip r:embed="rId2" cstate="print"/>
          <a:srcRect/>
          <a:stretch>
            <a:fillRect/>
          </a:stretch>
        </p:blipFill>
        <p:spPr>
          <a:xfrm>
            <a:off x="11320272" y="64015"/>
            <a:ext cx="835154" cy="832097"/>
          </a:xfrm>
          <a:prstGeom prst="rect">
            <a:avLst/>
          </a:prstGeom>
          <a:ln/>
        </p:spPr>
      </p:pic>
      <p:pic>
        <p:nvPicPr>
          <p:cNvPr id="8" name="Picture 3" descr="D:\111\karışık evrak\LOGOLAR\mem_logo_1.jpg"/>
          <p:cNvPicPr>
            <a:picLocks noChangeAspect="1" noChangeArrowheads="1"/>
          </p:cNvPicPr>
          <p:nvPr/>
        </p:nvPicPr>
        <p:blipFill>
          <a:blip r:embed="rId3" cstate="print"/>
          <a:srcRect/>
          <a:stretch>
            <a:fillRect/>
          </a:stretch>
        </p:blipFill>
        <p:spPr bwMode="auto">
          <a:xfrm>
            <a:off x="10439724" y="44006"/>
            <a:ext cx="857454" cy="842962"/>
          </a:xfrm>
          <a:prstGeom prst="rect">
            <a:avLst/>
          </a:prstGeom>
          <a:noFill/>
        </p:spPr>
      </p:pic>
    </p:spTree>
    <p:extLst>
      <p:ext uri="{BB962C8B-B14F-4D97-AF65-F5344CB8AC3E}">
        <p14:creationId xmlns:p14="http://schemas.microsoft.com/office/powerpoint/2010/main" val="265846570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45535" y="292613"/>
            <a:ext cx="10058400" cy="868681"/>
          </a:xfrm>
        </p:spPr>
        <p:txBody>
          <a:bodyPr>
            <a:normAutofit/>
          </a:bodyPr>
          <a:lstStyle/>
          <a:p>
            <a:pPr algn="l"/>
            <a:r>
              <a:rPr lang="tr-TR" b="1" dirty="0">
                <a:solidFill>
                  <a:srgbClr val="FF0000"/>
                </a:solidFill>
              </a:rPr>
              <a:t>2022-2023 Tanılama ve Yerleştirme Süreci</a:t>
            </a:r>
          </a:p>
        </p:txBody>
      </p:sp>
      <p:sp>
        <p:nvSpPr>
          <p:cNvPr id="3" name="İçerik Yer Tutucusu 2"/>
          <p:cNvSpPr>
            <a:spLocks noGrp="1"/>
          </p:cNvSpPr>
          <p:nvPr>
            <p:ph idx="1"/>
          </p:nvPr>
        </p:nvSpPr>
        <p:spPr>
          <a:xfrm>
            <a:off x="495887" y="1110367"/>
            <a:ext cx="11206117" cy="5579800"/>
          </a:xfrm>
        </p:spPr>
        <p:txBody>
          <a:bodyPr>
            <a:noAutofit/>
          </a:bodyPr>
          <a:lstStyle/>
          <a:p>
            <a:pPr>
              <a:buNone/>
            </a:pPr>
            <a:r>
              <a:rPr lang="tr-TR" sz="2800" b="1" dirty="0">
                <a:solidFill>
                  <a:srgbClr val="FF0000"/>
                </a:solidFill>
                <a:latin typeface="Arial" pitchFamily="34" charset="0"/>
                <a:cs typeface="Arial" pitchFamily="34" charset="0"/>
              </a:rPr>
              <a:t>Müzik Yetenek Alanında Bireysel Değerlendirme</a:t>
            </a:r>
            <a:r>
              <a:rPr lang="tr-TR" sz="2800" dirty="0">
                <a:solidFill>
                  <a:srgbClr val="FF0000"/>
                </a:solidFill>
                <a:latin typeface="Arial" pitchFamily="34" charset="0"/>
                <a:cs typeface="Arial" pitchFamily="34" charset="0"/>
              </a:rPr>
              <a:t> </a:t>
            </a:r>
          </a:p>
          <a:p>
            <a:pPr>
              <a:buNone/>
            </a:pPr>
            <a:endParaRPr lang="tr-TR" sz="800" dirty="0">
              <a:latin typeface="Arial" pitchFamily="34" charset="0"/>
              <a:cs typeface="Arial" pitchFamily="34" charset="0"/>
            </a:endParaRPr>
          </a:p>
          <a:p>
            <a:pPr algn="just">
              <a:buNone/>
            </a:pPr>
            <a:r>
              <a:rPr lang="tr-TR" sz="2400" b="1" dirty="0">
                <a:solidFill>
                  <a:srgbClr val="FF0000"/>
                </a:solidFill>
                <a:latin typeface="Arial" pitchFamily="34" charset="0"/>
                <a:cs typeface="Arial" pitchFamily="34" charset="0"/>
              </a:rPr>
              <a:t>a) </a:t>
            </a:r>
            <a:r>
              <a:rPr lang="tr-TR" sz="2400" dirty="0">
                <a:latin typeface="Arial" pitchFamily="34" charset="0"/>
                <a:cs typeface="Arial" pitchFamily="34" charset="0"/>
              </a:rPr>
              <a:t>Değerlendirmeler Bakanlıkça belirlenen ölçütler doğrultusunda yapılacaktır. </a:t>
            </a:r>
          </a:p>
          <a:p>
            <a:pPr algn="just">
              <a:buNone/>
            </a:pPr>
            <a:endParaRPr lang="tr-TR" sz="800" dirty="0">
              <a:latin typeface="Arial" pitchFamily="34" charset="0"/>
              <a:cs typeface="Arial" pitchFamily="34" charset="0"/>
            </a:endParaRPr>
          </a:p>
          <a:p>
            <a:pPr algn="just">
              <a:buNone/>
            </a:pPr>
            <a:r>
              <a:rPr lang="tr-TR" sz="2400" b="1" dirty="0">
                <a:solidFill>
                  <a:srgbClr val="FF0000"/>
                </a:solidFill>
                <a:latin typeface="Arial" pitchFamily="34" charset="0"/>
                <a:cs typeface="Arial" pitchFamily="34" charset="0"/>
              </a:rPr>
              <a:t>b) </a:t>
            </a:r>
            <a:r>
              <a:rPr lang="tr-TR" sz="2400" dirty="0">
                <a:latin typeface="Arial" pitchFamily="34" charset="0"/>
                <a:cs typeface="Arial" pitchFamily="34" charset="0"/>
              </a:rPr>
              <a:t>Öğrencilerin randevuları; takvimde öngörülen tarih aralığında, resmi tatillerin dışında, randevu verilmeyen gün bırakılmaksızın oluşturulacaktır. </a:t>
            </a:r>
          </a:p>
          <a:p>
            <a:pPr algn="just">
              <a:buNone/>
            </a:pPr>
            <a:endParaRPr lang="tr-TR" sz="800" dirty="0">
              <a:latin typeface="Arial" pitchFamily="34" charset="0"/>
              <a:cs typeface="Arial" pitchFamily="34" charset="0"/>
            </a:endParaRPr>
          </a:p>
          <a:p>
            <a:pPr algn="just">
              <a:buNone/>
            </a:pPr>
            <a:r>
              <a:rPr lang="tr-TR" sz="2400" b="1" dirty="0">
                <a:solidFill>
                  <a:srgbClr val="FF0000"/>
                </a:solidFill>
                <a:latin typeface="Arial" pitchFamily="34" charset="0"/>
                <a:cs typeface="Arial" pitchFamily="34" charset="0"/>
              </a:rPr>
              <a:t>c) </a:t>
            </a:r>
            <a:r>
              <a:rPr lang="tr-TR" sz="2400" dirty="0">
                <a:latin typeface="Arial" pitchFamily="34" charset="0"/>
                <a:cs typeface="Arial" pitchFamily="34" charset="0"/>
              </a:rPr>
              <a:t>Değerlendirmeler her gün için 4 (dört) oturum şeklinde gerçekleştirilecektir.</a:t>
            </a:r>
          </a:p>
          <a:p>
            <a:pPr algn="just">
              <a:buNone/>
            </a:pPr>
            <a:endParaRPr lang="tr-TR" sz="800" dirty="0">
              <a:latin typeface="Arial" pitchFamily="34" charset="0"/>
              <a:cs typeface="Arial" pitchFamily="34" charset="0"/>
            </a:endParaRPr>
          </a:p>
          <a:p>
            <a:pPr>
              <a:buNone/>
            </a:pPr>
            <a:r>
              <a:rPr lang="tr-TR" sz="2400" b="1" dirty="0">
                <a:solidFill>
                  <a:srgbClr val="FF0000"/>
                </a:solidFill>
                <a:latin typeface="Arial" pitchFamily="34" charset="0"/>
                <a:cs typeface="Arial" pitchFamily="34" charset="0"/>
              </a:rPr>
              <a:t>ç) </a:t>
            </a:r>
            <a:r>
              <a:rPr lang="tr-TR" sz="2400" dirty="0">
                <a:latin typeface="Arial" pitchFamily="34" charset="0"/>
                <a:cs typeface="Arial" pitchFamily="34" charset="0"/>
              </a:rPr>
              <a:t>Değerlendirmeye yönelik hazırlanan “</a:t>
            </a:r>
            <a:r>
              <a:rPr lang="tr-TR" sz="2400" dirty="0">
                <a:solidFill>
                  <a:srgbClr val="FF0000"/>
                </a:solidFill>
                <a:latin typeface="Arial" pitchFamily="34" charset="0"/>
                <a:cs typeface="Arial" pitchFamily="34" charset="0"/>
              </a:rPr>
              <a:t>Örnek Uygulama Videosu</a:t>
            </a:r>
            <a:r>
              <a:rPr lang="tr-TR" sz="2400" dirty="0">
                <a:latin typeface="Arial" pitchFamily="34" charset="0"/>
                <a:cs typeface="Arial" pitchFamily="34" charset="0"/>
              </a:rPr>
              <a:t>” </a:t>
            </a:r>
            <a:r>
              <a:rPr lang="tr-TR" sz="2400" dirty="0">
                <a:solidFill>
                  <a:srgbClr val="FF0000"/>
                </a:solidFill>
                <a:latin typeface="Arial" pitchFamily="34" charset="0"/>
                <a:cs typeface="Arial" pitchFamily="34" charset="0"/>
              </a:rPr>
              <a:t>http://orgm.meb.gov.tr</a:t>
            </a:r>
            <a:r>
              <a:rPr lang="tr-TR" sz="2400" dirty="0">
                <a:latin typeface="Arial" pitchFamily="34" charset="0"/>
                <a:cs typeface="Arial" pitchFamily="34" charset="0"/>
              </a:rPr>
              <a:t> web adresi üzerinden izlenebilecektir. İlgili videonun her oturum öncesinde öğrencilere uygulama merkezi müdürlüklerince izletilmesi zorunludur. </a:t>
            </a:r>
          </a:p>
          <a:p>
            <a:pPr algn="just">
              <a:buNone/>
            </a:pPr>
            <a:endParaRPr lang="tr-TR" sz="800" dirty="0">
              <a:latin typeface="Arial" pitchFamily="34" charset="0"/>
              <a:cs typeface="Arial" pitchFamily="34" charset="0"/>
            </a:endParaRPr>
          </a:p>
          <a:p>
            <a:pPr>
              <a:buNone/>
            </a:pPr>
            <a:r>
              <a:rPr lang="tr-TR" sz="2400" b="1" dirty="0">
                <a:solidFill>
                  <a:srgbClr val="FF0000"/>
                </a:solidFill>
                <a:latin typeface="Arial" pitchFamily="34" charset="0"/>
                <a:cs typeface="Arial" pitchFamily="34" charset="0"/>
              </a:rPr>
              <a:t>d) </a:t>
            </a:r>
            <a:r>
              <a:rPr lang="tr-TR" sz="2400" dirty="0">
                <a:latin typeface="Arial" pitchFamily="34" charset="0"/>
                <a:cs typeface="Arial" pitchFamily="34" charset="0"/>
              </a:rPr>
              <a:t>Değerlendirmeye girecek adaylar için gerekli materyaller uygulama merkezlerinde hazır bulundurulacaktır.</a:t>
            </a:r>
            <a:endParaRPr lang="tr-TR" sz="2400" dirty="0">
              <a:solidFill>
                <a:srgbClr val="FF0000"/>
              </a:solidFill>
              <a:latin typeface="Arial" pitchFamily="34" charset="0"/>
              <a:cs typeface="Arial" pitchFamily="34" charset="0"/>
            </a:endParaRPr>
          </a:p>
          <a:p>
            <a:pPr>
              <a:buNone/>
            </a:pPr>
            <a:endParaRPr lang="tr-TR" sz="2400" dirty="0">
              <a:latin typeface="Arial" pitchFamily="34" charset="0"/>
              <a:cs typeface="Arial" pitchFamily="34" charset="0"/>
            </a:endParaRPr>
          </a:p>
          <a:p>
            <a:pPr>
              <a:buNone/>
            </a:pPr>
            <a:endParaRPr lang="tr-TR" sz="2400" dirty="0">
              <a:latin typeface="Arial" pitchFamily="34" charset="0"/>
              <a:cs typeface="Arial" pitchFamily="34" charset="0"/>
            </a:endParaRPr>
          </a:p>
          <a:p>
            <a:pPr>
              <a:buNone/>
            </a:pPr>
            <a:endParaRPr lang="tr-TR" sz="1800" dirty="0">
              <a:latin typeface="Arial" pitchFamily="34" charset="0"/>
              <a:cs typeface="Arial" pitchFamily="34" charset="0"/>
            </a:endParaRPr>
          </a:p>
          <a:p>
            <a:pPr algn="just">
              <a:buNone/>
            </a:pPr>
            <a:endParaRPr lang="tr-TR" altLang="tr-TR" sz="3600" dirty="0">
              <a:solidFill>
                <a:schemeClr val="tx1"/>
              </a:solidFill>
            </a:endParaRPr>
          </a:p>
        </p:txBody>
      </p:sp>
      <p:pic>
        <p:nvPicPr>
          <p:cNvPr id="6" name="image1.png"/>
          <p:cNvPicPr/>
          <p:nvPr/>
        </p:nvPicPr>
        <p:blipFill>
          <a:blip r:embed="rId2" cstate="print"/>
          <a:srcRect/>
          <a:stretch>
            <a:fillRect/>
          </a:stretch>
        </p:blipFill>
        <p:spPr>
          <a:xfrm>
            <a:off x="11320272" y="64015"/>
            <a:ext cx="835154" cy="832097"/>
          </a:xfrm>
          <a:prstGeom prst="rect">
            <a:avLst/>
          </a:prstGeom>
          <a:ln/>
        </p:spPr>
      </p:pic>
      <p:pic>
        <p:nvPicPr>
          <p:cNvPr id="8" name="Picture 3" descr="D:\111\karışık evrak\LOGOLAR\mem_logo_1.jpg"/>
          <p:cNvPicPr>
            <a:picLocks noChangeAspect="1" noChangeArrowheads="1"/>
          </p:cNvPicPr>
          <p:nvPr/>
        </p:nvPicPr>
        <p:blipFill>
          <a:blip r:embed="rId3" cstate="print"/>
          <a:srcRect/>
          <a:stretch>
            <a:fillRect/>
          </a:stretch>
        </p:blipFill>
        <p:spPr bwMode="auto">
          <a:xfrm>
            <a:off x="10439724" y="44006"/>
            <a:ext cx="857454" cy="842962"/>
          </a:xfrm>
          <a:prstGeom prst="rect">
            <a:avLst/>
          </a:prstGeom>
          <a:noFill/>
        </p:spPr>
      </p:pic>
    </p:spTree>
    <p:extLst>
      <p:ext uri="{BB962C8B-B14F-4D97-AF65-F5344CB8AC3E}">
        <p14:creationId xmlns:p14="http://schemas.microsoft.com/office/powerpoint/2010/main" val="265846570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45535" y="292613"/>
            <a:ext cx="10058400" cy="868681"/>
          </a:xfrm>
        </p:spPr>
        <p:txBody>
          <a:bodyPr>
            <a:normAutofit/>
          </a:bodyPr>
          <a:lstStyle/>
          <a:p>
            <a:pPr algn="l"/>
            <a:r>
              <a:rPr lang="tr-TR" b="1" dirty="0">
                <a:solidFill>
                  <a:srgbClr val="FF0000"/>
                </a:solidFill>
              </a:rPr>
              <a:t>2022-2023 Tanılama ve Yerleştirme Süreci</a:t>
            </a:r>
          </a:p>
        </p:txBody>
      </p:sp>
      <p:sp>
        <p:nvSpPr>
          <p:cNvPr id="3" name="İçerik Yer Tutucusu 2"/>
          <p:cNvSpPr>
            <a:spLocks noGrp="1"/>
          </p:cNvSpPr>
          <p:nvPr>
            <p:ph idx="1"/>
          </p:nvPr>
        </p:nvSpPr>
        <p:spPr>
          <a:xfrm>
            <a:off x="174811" y="1307589"/>
            <a:ext cx="11725835" cy="5486395"/>
          </a:xfrm>
        </p:spPr>
        <p:txBody>
          <a:bodyPr>
            <a:noAutofit/>
          </a:bodyPr>
          <a:lstStyle/>
          <a:p>
            <a:pPr algn="just"/>
            <a:r>
              <a:rPr lang="tr-TR" sz="2400" b="1" dirty="0">
                <a:solidFill>
                  <a:srgbClr val="FF0000"/>
                </a:solidFill>
                <a:latin typeface="Arial" pitchFamily="34" charset="0"/>
                <a:cs typeface="Arial" pitchFamily="34" charset="0"/>
              </a:rPr>
              <a:t>İTİRAZLAR</a:t>
            </a:r>
            <a:endParaRPr lang="tr-TR" sz="2400" dirty="0">
              <a:solidFill>
                <a:srgbClr val="FF0000"/>
              </a:solidFill>
              <a:latin typeface="Arial" pitchFamily="34" charset="0"/>
              <a:cs typeface="Arial" pitchFamily="34" charset="0"/>
            </a:endParaRPr>
          </a:p>
          <a:p>
            <a:pPr algn="just">
              <a:buFont typeface="Wingdings" pitchFamily="2" charset="2"/>
              <a:buChar char="Ø"/>
            </a:pPr>
            <a:r>
              <a:rPr lang="tr-TR" sz="2000" dirty="0">
                <a:latin typeface="Arial" pitchFamily="34" charset="0"/>
                <a:cs typeface="Arial" pitchFamily="34" charset="0"/>
              </a:rPr>
              <a:t>Genel zihinsel, resim ve müzik yetenek alanı </a:t>
            </a:r>
            <a:r>
              <a:rPr lang="tr-TR" sz="2000" b="1" dirty="0">
                <a:solidFill>
                  <a:srgbClr val="FF0000"/>
                </a:solidFill>
                <a:latin typeface="Arial" pitchFamily="34" charset="0"/>
                <a:cs typeface="Arial" pitchFamily="34" charset="0"/>
              </a:rPr>
              <a:t>ön değerlendirme uygulamalarına </a:t>
            </a:r>
            <a:r>
              <a:rPr lang="tr-TR" sz="2000" dirty="0">
                <a:latin typeface="Arial" pitchFamily="34" charset="0"/>
                <a:cs typeface="Arial" pitchFamily="34" charset="0"/>
              </a:rPr>
              <a:t>ilişkin itirazlar takvimde belirtilen tarih aralığında öğrenci velisi tarafından e-İtiraz Modülü üzerinden yapılacaktır. İtirazlar, il tanılama sınav komisyonlarınca takvimde belirtilen tarih aralığında değerlendirilerek e-İtiraz Modülü üzerinden cevaplanacaktır.</a:t>
            </a:r>
          </a:p>
          <a:p>
            <a:pPr algn="just">
              <a:buFont typeface="Wingdings" pitchFamily="2" charset="2"/>
              <a:buChar char="Ø"/>
            </a:pPr>
            <a:endParaRPr lang="tr-TR" sz="800" dirty="0">
              <a:latin typeface="Arial" pitchFamily="34" charset="0"/>
              <a:cs typeface="Arial" pitchFamily="34" charset="0"/>
            </a:endParaRPr>
          </a:p>
          <a:p>
            <a:pPr algn="just">
              <a:buFont typeface="Wingdings" pitchFamily="2" charset="2"/>
              <a:buChar char="Ø"/>
            </a:pPr>
            <a:r>
              <a:rPr lang="tr-TR" sz="2000" dirty="0">
                <a:latin typeface="Arial" pitchFamily="34" charset="0"/>
                <a:cs typeface="Arial" pitchFamily="34" charset="0"/>
              </a:rPr>
              <a:t>Genel zihinsel, resim ve müzik yetenek alanı </a:t>
            </a:r>
            <a:r>
              <a:rPr lang="tr-TR" sz="2000" b="1" dirty="0">
                <a:solidFill>
                  <a:srgbClr val="FF0000"/>
                </a:solidFill>
                <a:latin typeface="Arial" pitchFamily="34" charset="0"/>
                <a:cs typeface="Arial" pitchFamily="34" charset="0"/>
              </a:rPr>
              <a:t>bireysel değerlendirme uygulama </a:t>
            </a:r>
            <a:r>
              <a:rPr lang="tr-TR" sz="2000" dirty="0">
                <a:latin typeface="Arial" pitchFamily="34" charset="0"/>
                <a:cs typeface="Arial" pitchFamily="34" charset="0"/>
              </a:rPr>
              <a:t>sonuçlarına ilişkin itirazlar takvimde belirtilen tarih aralığında öğrenci velisi tarafından “EK-2 İtiraz Başvuru Formu” doldurularak il tanılama sınav komisyonlarına yapılacaktır. İtirazlar il tanılama sınav komisyonlarınca takvimde belirtilen tarih aralığında değerlendirilecektir.</a:t>
            </a:r>
          </a:p>
          <a:p>
            <a:pPr algn="just">
              <a:buFont typeface="Wingdings" pitchFamily="2" charset="2"/>
              <a:buChar char="Ø"/>
            </a:pPr>
            <a:endParaRPr lang="tr-TR" sz="800" dirty="0">
              <a:latin typeface="Arial" pitchFamily="34" charset="0"/>
              <a:cs typeface="Arial" pitchFamily="34" charset="0"/>
            </a:endParaRPr>
          </a:p>
          <a:p>
            <a:pPr algn="just">
              <a:buFont typeface="Wingdings" pitchFamily="2" charset="2"/>
              <a:buChar char="Ø"/>
            </a:pPr>
            <a:r>
              <a:rPr lang="tr-TR" sz="2000" dirty="0">
                <a:latin typeface="Arial" pitchFamily="34" charset="0"/>
                <a:cs typeface="Arial" pitchFamily="34" charset="0"/>
              </a:rPr>
              <a:t> Ön değerlendirme ve bireysel değerlendirme sonuçlarına yapılacak itirazlar il tanılama sınav komisyonlarınca değerlendirilecektir. </a:t>
            </a:r>
          </a:p>
          <a:p>
            <a:pPr algn="just">
              <a:buFont typeface="Wingdings" pitchFamily="2" charset="2"/>
              <a:buChar char="Ø"/>
            </a:pPr>
            <a:endParaRPr lang="tr-TR" sz="800" dirty="0">
              <a:latin typeface="Arial" pitchFamily="34" charset="0"/>
              <a:cs typeface="Arial" pitchFamily="34" charset="0"/>
            </a:endParaRPr>
          </a:p>
          <a:p>
            <a:pPr algn="just">
              <a:buNone/>
            </a:pPr>
            <a:endParaRPr lang="tr-TR" sz="800" dirty="0">
              <a:latin typeface="Arial" pitchFamily="34" charset="0"/>
              <a:cs typeface="Arial" pitchFamily="34" charset="0"/>
            </a:endParaRPr>
          </a:p>
          <a:p>
            <a:pPr algn="just">
              <a:buFont typeface="Wingdings" pitchFamily="2" charset="2"/>
              <a:buChar char="Ø"/>
            </a:pPr>
            <a:r>
              <a:rPr lang="tr-TR" sz="2000" dirty="0">
                <a:latin typeface="Arial" pitchFamily="34" charset="0"/>
                <a:cs typeface="Arial" pitchFamily="34" charset="0"/>
              </a:rPr>
              <a:t> Yapılan ön değerlendirme ve bireysel değerlendirme içeriklerine ilişkin herhangi bir belge yayımlanmayacak ve paylaşılmayacaktır. </a:t>
            </a:r>
          </a:p>
          <a:p>
            <a:pPr algn="just">
              <a:buNone/>
            </a:pPr>
            <a:endParaRPr lang="tr-TR" sz="800" dirty="0">
              <a:latin typeface="Arial" pitchFamily="34" charset="0"/>
              <a:cs typeface="Arial" pitchFamily="34" charset="0"/>
            </a:endParaRPr>
          </a:p>
          <a:p>
            <a:pPr algn="just">
              <a:buFont typeface="Wingdings" pitchFamily="2" charset="2"/>
              <a:buChar char="Ø"/>
            </a:pPr>
            <a:r>
              <a:rPr lang="tr-TR" sz="2000" dirty="0">
                <a:latin typeface="Arial" pitchFamily="34" charset="0"/>
                <a:cs typeface="Arial" pitchFamily="34" charset="0"/>
              </a:rPr>
              <a:t> Faks ve e-posta yolu ile yapılan itirazlar dikkate alınmayacaktır.</a:t>
            </a:r>
            <a:endParaRPr lang="tr-TR" sz="2000" dirty="0">
              <a:solidFill>
                <a:srgbClr val="FF0000"/>
              </a:solidFill>
              <a:latin typeface="Arial" pitchFamily="34" charset="0"/>
              <a:cs typeface="Arial" pitchFamily="34" charset="0"/>
            </a:endParaRPr>
          </a:p>
          <a:p>
            <a:pPr>
              <a:buNone/>
            </a:pPr>
            <a:endParaRPr lang="tr-TR" sz="2400" dirty="0">
              <a:latin typeface="Arial" pitchFamily="34" charset="0"/>
              <a:cs typeface="Arial" pitchFamily="34" charset="0"/>
            </a:endParaRPr>
          </a:p>
          <a:p>
            <a:pPr>
              <a:buNone/>
            </a:pPr>
            <a:endParaRPr lang="tr-TR" sz="1800" dirty="0">
              <a:latin typeface="Arial" pitchFamily="34" charset="0"/>
              <a:cs typeface="Arial" pitchFamily="34" charset="0"/>
            </a:endParaRPr>
          </a:p>
          <a:p>
            <a:pPr algn="just">
              <a:buNone/>
            </a:pPr>
            <a:endParaRPr lang="tr-TR" altLang="tr-TR" sz="3600" dirty="0">
              <a:solidFill>
                <a:schemeClr val="tx1"/>
              </a:solidFill>
            </a:endParaRPr>
          </a:p>
        </p:txBody>
      </p:sp>
      <p:pic>
        <p:nvPicPr>
          <p:cNvPr id="6" name="image1.png"/>
          <p:cNvPicPr/>
          <p:nvPr/>
        </p:nvPicPr>
        <p:blipFill>
          <a:blip r:embed="rId2" cstate="print"/>
          <a:srcRect/>
          <a:stretch>
            <a:fillRect/>
          </a:stretch>
        </p:blipFill>
        <p:spPr>
          <a:xfrm>
            <a:off x="11320272" y="64015"/>
            <a:ext cx="835154" cy="832097"/>
          </a:xfrm>
          <a:prstGeom prst="rect">
            <a:avLst/>
          </a:prstGeom>
          <a:ln/>
        </p:spPr>
      </p:pic>
      <p:pic>
        <p:nvPicPr>
          <p:cNvPr id="8" name="Picture 3" descr="D:\111\karışık evrak\LOGOLAR\mem_logo_1.jpg"/>
          <p:cNvPicPr>
            <a:picLocks noChangeAspect="1" noChangeArrowheads="1"/>
          </p:cNvPicPr>
          <p:nvPr/>
        </p:nvPicPr>
        <p:blipFill>
          <a:blip r:embed="rId3" cstate="print"/>
          <a:srcRect/>
          <a:stretch>
            <a:fillRect/>
          </a:stretch>
        </p:blipFill>
        <p:spPr bwMode="auto">
          <a:xfrm>
            <a:off x="10439724" y="44006"/>
            <a:ext cx="857454" cy="842962"/>
          </a:xfrm>
          <a:prstGeom prst="rect">
            <a:avLst/>
          </a:prstGeom>
          <a:noFill/>
        </p:spPr>
      </p:pic>
    </p:spTree>
    <p:extLst>
      <p:ext uri="{BB962C8B-B14F-4D97-AF65-F5344CB8AC3E}">
        <p14:creationId xmlns:p14="http://schemas.microsoft.com/office/powerpoint/2010/main" val="265846570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537882" y="0"/>
            <a:ext cx="8624406" cy="966125"/>
          </a:xfrm>
        </p:spPr>
        <p:txBody>
          <a:bodyPr>
            <a:normAutofit/>
          </a:bodyPr>
          <a:lstStyle/>
          <a:p>
            <a:r>
              <a:rPr lang="tr-TR" b="1" dirty="0">
                <a:solidFill>
                  <a:srgbClr val="FF0000"/>
                </a:solidFill>
              </a:rPr>
              <a:t>Prof. Dr. Fahrettin Kırzıoğlu BİLSEM</a:t>
            </a:r>
          </a:p>
        </p:txBody>
      </p:sp>
      <p:pic>
        <p:nvPicPr>
          <p:cNvPr id="8" name="Picture 3" descr="D:\111\karışık evrak\LOGOLAR\mem_logo_1.jpg"/>
          <p:cNvPicPr>
            <a:picLocks noChangeAspect="1" noChangeArrowheads="1"/>
          </p:cNvPicPr>
          <p:nvPr/>
        </p:nvPicPr>
        <p:blipFill>
          <a:blip r:embed="rId2" cstate="print"/>
          <a:srcRect/>
          <a:stretch>
            <a:fillRect/>
          </a:stretch>
        </p:blipFill>
        <p:spPr bwMode="auto">
          <a:xfrm>
            <a:off x="10439724" y="44006"/>
            <a:ext cx="857454" cy="842962"/>
          </a:xfrm>
          <a:prstGeom prst="rect">
            <a:avLst/>
          </a:prstGeom>
          <a:noFill/>
        </p:spPr>
      </p:pic>
      <p:pic>
        <p:nvPicPr>
          <p:cNvPr id="2051" name="Picture 3" descr="D:\111\foto genel\kurum fotoları\WhatsApp Image 2021-02-26 at 23.24.01 (1).jpeg"/>
          <p:cNvPicPr>
            <a:picLocks noChangeAspect="1" noChangeArrowheads="1"/>
          </p:cNvPicPr>
          <p:nvPr/>
        </p:nvPicPr>
        <p:blipFill>
          <a:blip r:embed="rId3" cstate="print"/>
          <a:srcRect/>
          <a:stretch>
            <a:fillRect/>
          </a:stretch>
        </p:blipFill>
        <p:spPr bwMode="auto">
          <a:xfrm>
            <a:off x="155449" y="4017264"/>
            <a:ext cx="3466800" cy="23712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52" name="Picture 4" descr="D:\111\foto genel\kurum fotoları\WhatsApp Image 2021-02-26 at 23.24.01.jpeg"/>
          <p:cNvPicPr>
            <a:picLocks noChangeAspect="1" noChangeArrowheads="1"/>
          </p:cNvPicPr>
          <p:nvPr/>
        </p:nvPicPr>
        <p:blipFill>
          <a:blip r:embed="rId4" cstate="print"/>
          <a:srcRect/>
          <a:stretch>
            <a:fillRect/>
          </a:stretch>
        </p:blipFill>
        <p:spPr bwMode="auto">
          <a:xfrm>
            <a:off x="8412480" y="1069848"/>
            <a:ext cx="3465576" cy="24241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53" name="Picture 5" descr="D:\111\foto genel\kurum fotoları\WhatsApp Image 2021-02-26 at 23.24.02.jpeg"/>
          <p:cNvPicPr>
            <a:picLocks noChangeAspect="1" noChangeArrowheads="1"/>
          </p:cNvPicPr>
          <p:nvPr/>
        </p:nvPicPr>
        <p:blipFill>
          <a:blip r:embed="rId5" cstate="print"/>
          <a:srcRect/>
          <a:stretch>
            <a:fillRect/>
          </a:stretch>
        </p:blipFill>
        <p:spPr bwMode="auto">
          <a:xfrm>
            <a:off x="146302" y="1146050"/>
            <a:ext cx="3466800" cy="24071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54" name="Picture 6" descr="D:\111\foto genel\kurum fotoları\koridorlar\IMG_8932.JPG"/>
          <p:cNvPicPr>
            <a:picLocks noChangeAspect="1" noChangeArrowheads="1"/>
          </p:cNvPicPr>
          <p:nvPr/>
        </p:nvPicPr>
        <p:blipFill>
          <a:blip r:embed="rId6" cstate="print"/>
          <a:srcRect/>
          <a:stretch>
            <a:fillRect/>
          </a:stretch>
        </p:blipFill>
        <p:spPr bwMode="auto">
          <a:xfrm>
            <a:off x="4362600" y="3849624"/>
            <a:ext cx="3466800" cy="26001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55" name="Picture 7"/>
          <p:cNvPicPr>
            <a:picLocks noChangeAspect="1" noChangeArrowheads="1"/>
          </p:cNvPicPr>
          <p:nvPr/>
        </p:nvPicPr>
        <p:blipFill>
          <a:blip r:embed="rId7" cstate="print"/>
          <a:srcRect/>
          <a:stretch>
            <a:fillRect/>
          </a:stretch>
        </p:blipFill>
        <p:spPr bwMode="auto">
          <a:xfrm>
            <a:off x="8412480" y="3849624"/>
            <a:ext cx="3466800" cy="26001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Resim 3">
            <a:extLst>
              <a:ext uri="{FF2B5EF4-FFF2-40B4-BE49-F238E27FC236}">
                <a16:creationId xmlns:a16="http://schemas.microsoft.com/office/drawing/2014/main" id="{10214689-C444-4434-9E7F-581E2F92E9D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13234" y="52394"/>
            <a:ext cx="861987" cy="824675"/>
          </a:xfrm>
          <a:prstGeom prst="rect">
            <a:avLst/>
          </a:prstGeom>
        </p:spPr>
      </p:pic>
      <p:pic>
        <p:nvPicPr>
          <p:cNvPr id="9" name="Resim 8">
            <a:extLst>
              <a:ext uri="{FF2B5EF4-FFF2-40B4-BE49-F238E27FC236}">
                <a16:creationId xmlns:a16="http://schemas.microsoft.com/office/drawing/2014/main" id="{8AC08549-906D-6747-29D8-10F78836461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82936" y="44005"/>
            <a:ext cx="823953" cy="824675"/>
          </a:xfrm>
          <a:prstGeom prst="rect">
            <a:avLst/>
          </a:prstGeom>
        </p:spPr>
      </p:pic>
      <p:pic>
        <p:nvPicPr>
          <p:cNvPr id="3" name="Resim 2">
            <a:extLst>
              <a:ext uri="{FF2B5EF4-FFF2-40B4-BE49-F238E27FC236}">
                <a16:creationId xmlns:a16="http://schemas.microsoft.com/office/drawing/2014/main" id="{65BF4507-3F29-C733-1425-1982C3E45C0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87788" y="868680"/>
            <a:ext cx="2616424" cy="2618717"/>
          </a:xfrm>
          <a:prstGeom prst="rect">
            <a:avLst/>
          </a:prstGeom>
        </p:spPr>
      </p:pic>
    </p:spTree>
    <p:extLst>
      <p:ext uri="{BB962C8B-B14F-4D97-AF65-F5344CB8AC3E}">
        <p14:creationId xmlns:p14="http://schemas.microsoft.com/office/powerpoint/2010/main" val="287375415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Başlık 1"/>
          <p:cNvSpPr>
            <a:spLocks noGrp="1"/>
          </p:cNvSpPr>
          <p:nvPr>
            <p:ph type="title"/>
          </p:nvPr>
        </p:nvSpPr>
        <p:spPr>
          <a:xfrm>
            <a:off x="208866" y="222250"/>
            <a:ext cx="10058400" cy="966788"/>
          </a:xfrm>
        </p:spPr>
        <p:txBody>
          <a:bodyPr/>
          <a:lstStyle/>
          <a:p>
            <a:pPr eaLnBrk="1" hangingPunct="1"/>
            <a:r>
              <a:rPr lang="tr-TR" b="1" dirty="0">
                <a:solidFill>
                  <a:srgbClr val="FF0000"/>
                </a:solidFill>
              </a:rPr>
              <a:t>Prof. Dr. Fahrettin Kırzıoğlu BİLSEM</a:t>
            </a:r>
          </a:p>
        </p:txBody>
      </p:sp>
      <p:pic>
        <p:nvPicPr>
          <p:cNvPr id="4101" name="Picture 3" descr="D:\111\karışık evrak\LOGOLAR\mem_logo_1.jpg"/>
          <p:cNvPicPr>
            <a:picLocks noChangeAspect="1" noChangeArrowheads="1"/>
          </p:cNvPicPr>
          <p:nvPr/>
        </p:nvPicPr>
        <p:blipFill>
          <a:blip r:embed="rId2" cstate="print"/>
          <a:srcRect/>
          <a:stretch>
            <a:fillRect/>
          </a:stretch>
        </p:blipFill>
        <p:spPr bwMode="auto">
          <a:xfrm>
            <a:off x="10439400" y="44450"/>
            <a:ext cx="857250" cy="842963"/>
          </a:xfrm>
          <a:prstGeom prst="rect">
            <a:avLst/>
          </a:prstGeom>
          <a:noFill/>
          <a:ln w="9525">
            <a:noFill/>
            <a:miter lim="800000"/>
            <a:headEnd/>
            <a:tailEnd/>
          </a:ln>
        </p:spPr>
      </p:pic>
      <p:pic>
        <p:nvPicPr>
          <p:cNvPr id="3" name="Resim 2">
            <a:extLst>
              <a:ext uri="{FF2B5EF4-FFF2-40B4-BE49-F238E27FC236}">
                <a16:creationId xmlns:a16="http://schemas.microsoft.com/office/drawing/2014/main" id="{F25AC905-0D2E-5D83-34B0-5CC2F71A13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04845" y="44005"/>
            <a:ext cx="861987" cy="824675"/>
          </a:xfrm>
          <a:prstGeom prst="rect">
            <a:avLst/>
          </a:prstGeom>
        </p:spPr>
      </p:pic>
      <p:pic>
        <p:nvPicPr>
          <p:cNvPr id="5" name="Resim 4">
            <a:extLst>
              <a:ext uri="{FF2B5EF4-FFF2-40B4-BE49-F238E27FC236}">
                <a16:creationId xmlns:a16="http://schemas.microsoft.com/office/drawing/2014/main" id="{DEEF763C-7A25-F01E-3468-87AB11205E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936" y="44005"/>
            <a:ext cx="823953" cy="824675"/>
          </a:xfrm>
          <a:prstGeom prst="rect">
            <a:avLst/>
          </a:prstGeom>
        </p:spPr>
      </p:pic>
      <p:graphicFrame>
        <p:nvGraphicFramePr>
          <p:cNvPr id="6" name="Tablo 6">
            <a:extLst>
              <a:ext uri="{FF2B5EF4-FFF2-40B4-BE49-F238E27FC236}">
                <a16:creationId xmlns:a16="http://schemas.microsoft.com/office/drawing/2014/main" id="{530ED60A-FE49-DA9D-5002-9FB8A7A47695}"/>
              </a:ext>
            </a:extLst>
          </p:cNvPr>
          <p:cNvGraphicFramePr>
            <a:graphicFrameLocks noGrp="1"/>
          </p:cNvGraphicFramePr>
          <p:nvPr>
            <p:ph idx="1"/>
          </p:nvPr>
        </p:nvGraphicFramePr>
        <p:xfrm>
          <a:off x="379585" y="1367283"/>
          <a:ext cx="11037830" cy="4479842"/>
        </p:xfrm>
        <a:graphic>
          <a:graphicData uri="http://schemas.openxmlformats.org/drawingml/2006/table">
            <a:tbl>
              <a:tblPr firstRow="1" bandRow="1">
                <a:tableStyleId>{5C22544A-7EE6-4342-B048-85BDC9FD1C3A}</a:tableStyleId>
              </a:tblPr>
              <a:tblGrid>
                <a:gridCol w="1633773">
                  <a:extLst>
                    <a:ext uri="{9D8B030D-6E8A-4147-A177-3AD203B41FA5}">
                      <a16:colId xmlns:a16="http://schemas.microsoft.com/office/drawing/2014/main" val="4826793"/>
                    </a:ext>
                  </a:extLst>
                </a:gridCol>
                <a:gridCol w="1994677">
                  <a:extLst>
                    <a:ext uri="{9D8B030D-6E8A-4147-A177-3AD203B41FA5}">
                      <a16:colId xmlns:a16="http://schemas.microsoft.com/office/drawing/2014/main" val="3912427547"/>
                    </a:ext>
                  </a:extLst>
                </a:gridCol>
                <a:gridCol w="1871510">
                  <a:extLst>
                    <a:ext uri="{9D8B030D-6E8A-4147-A177-3AD203B41FA5}">
                      <a16:colId xmlns:a16="http://schemas.microsoft.com/office/drawing/2014/main" val="4194367344"/>
                    </a:ext>
                  </a:extLst>
                </a:gridCol>
                <a:gridCol w="1893654">
                  <a:extLst>
                    <a:ext uri="{9D8B030D-6E8A-4147-A177-3AD203B41FA5}">
                      <a16:colId xmlns:a16="http://schemas.microsoft.com/office/drawing/2014/main" val="1905223745"/>
                    </a:ext>
                  </a:extLst>
                </a:gridCol>
                <a:gridCol w="1921317">
                  <a:extLst>
                    <a:ext uri="{9D8B030D-6E8A-4147-A177-3AD203B41FA5}">
                      <a16:colId xmlns:a16="http://schemas.microsoft.com/office/drawing/2014/main" val="3189975666"/>
                    </a:ext>
                  </a:extLst>
                </a:gridCol>
                <a:gridCol w="1722899">
                  <a:extLst>
                    <a:ext uri="{9D8B030D-6E8A-4147-A177-3AD203B41FA5}">
                      <a16:colId xmlns:a16="http://schemas.microsoft.com/office/drawing/2014/main" val="4204948972"/>
                    </a:ext>
                  </a:extLst>
                </a:gridCol>
              </a:tblGrid>
              <a:tr h="401262">
                <a:tc gridSpan="6">
                  <a:txBody>
                    <a:bodyPr/>
                    <a:lstStyle/>
                    <a:p>
                      <a:pPr algn="ctr"/>
                      <a:r>
                        <a:rPr lang="tr-TR" dirty="0"/>
                        <a:t>GENEL BİLGİLER</a:t>
                      </a:r>
                    </a:p>
                  </a:txBody>
                  <a:tcPr/>
                </a:tc>
                <a:tc hMerge="1">
                  <a:txBody>
                    <a:bodyPr/>
                    <a:lstStyle/>
                    <a:p>
                      <a:endParaRPr lang="tr-TR" dirty="0"/>
                    </a:p>
                  </a:txBody>
                  <a:tcPr/>
                </a:tc>
                <a:tc hMerge="1">
                  <a:txBody>
                    <a:bodyPr/>
                    <a:lstStyle/>
                    <a:p>
                      <a:endParaRPr lang="tr-TR" dirty="0"/>
                    </a:p>
                  </a:txBody>
                  <a:tcPr/>
                </a:tc>
                <a:tc hMerge="1">
                  <a:txBody>
                    <a:bodyPr/>
                    <a:lstStyle/>
                    <a:p>
                      <a:endParaRPr lang="tr-TR" dirty="0"/>
                    </a:p>
                  </a:txBody>
                  <a:tcPr/>
                </a:tc>
                <a:tc hMerge="1">
                  <a:txBody>
                    <a:bodyPr/>
                    <a:lstStyle/>
                    <a:p>
                      <a:endParaRPr lang="tr-TR" dirty="0"/>
                    </a:p>
                  </a:txBody>
                  <a:tcPr/>
                </a:tc>
                <a:tc hMerge="1">
                  <a:txBody>
                    <a:bodyPr/>
                    <a:lstStyle/>
                    <a:p>
                      <a:endParaRPr lang="tr-TR" dirty="0"/>
                    </a:p>
                  </a:txBody>
                  <a:tcPr/>
                </a:tc>
                <a:extLst>
                  <a:ext uri="{0D108BD9-81ED-4DB2-BD59-A6C34878D82A}">
                    <a16:rowId xmlns:a16="http://schemas.microsoft.com/office/drawing/2014/main" val="1465386029"/>
                  </a:ext>
                </a:extLst>
              </a:tr>
              <a:tr h="395765">
                <a:tc>
                  <a:txBody>
                    <a:bodyPr/>
                    <a:lstStyle/>
                    <a:p>
                      <a:pPr algn="ctr"/>
                      <a:r>
                        <a:rPr lang="tr-TR" dirty="0">
                          <a:solidFill>
                            <a:srgbClr val="FF0000"/>
                          </a:solidFill>
                        </a:rPr>
                        <a:t>Kuruluş Yılı</a:t>
                      </a:r>
                    </a:p>
                  </a:txBody>
                  <a:tcPr/>
                </a:tc>
                <a:tc>
                  <a:txBody>
                    <a:bodyPr/>
                    <a:lstStyle/>
                    <a:p>
                      <a:pPr algn="ctr"/>
                      <a:r>
                        <a:rPr lang="tr-TR" dirty="0">
                          <a:solidFill>
                            <a:srgbClr val="FF0000"/>
                          </a:solidFill>
                        </a:rPr>
                        <a:t>Öğretmen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dirty="0">
                          <a:solidFill>
                            <a:srgbClr val="FF0000"/>
                          </a:solidFill>
                        </a:rPr>
                        <a:t>Müdür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dirty="0">
                          <a:solidFill>
                            <a:srgbClr val="FF0000"/>
                          </a:solidFill>
                        </a:rPr>
                        <a:t>Müdür </a:t>
                      </a:r>
                      <a:r>
                        <a:rPr lang="tr-TR" dirty="0" err="1">
                          <a:solidFill>
                            <a:srgbClr val="FF0000"/>
                          </a:solidFill>
                        </a:rPr>
                        <a:t>Yard</a:t>
                      </a:r>
                      <a:r>
                        <a:rPr lang="tr-TR" dirty="0">
                          <a:solidFill>
                            <a:srgbClr val="FF0000"/>
                          </a:solidFill>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dirty="0">
                          <a:solidFill>
                            <a:srgbClr val="FF0000"/>
                          </a:solidFill>
                        </a:rPr>
                        <a:t>İdari Personel</a:t>
                      </a:r>
                    </a:p>
                  </a:txBody>
                  <a:tcPr/>
                </a:tc>
                <a:tc>
                  <a:txBody>
                    <a:bodyPr/>
                    <a:lstStyle/>
                    <a:p>
                      <a:pPr algn="ctr"/>
                      <a:r>
                        <a:rPr lang="tr-TR" dirty="0">
                          <a:solidFill>
                            <a:srgbClr val="FF0000"/>
                          </a:solidFill>
                        </a:rPr>
                        <a:t>İdari Birim</a:t>
                      </a:r>
                    </a:p>
                  </a:txBody>
                  <a:tcPr/>
                </a:tc>
                <a:extLst>
                  <a:ext uri="{0D108BD9-81ED-4DB2-BD59-A6C34878D82A}">
                    <a16:rowId xmlns:a16="http://schemas.microsoft.com/office/drawing/2014/main" val="3578482979"/>
                  </a:ext>
                </a:extLst>
              </a:tr>
              <a:tr h="692589">
                <a:tc>
                  <a:txBody>
                    <a:bodyPr/>
                    <a:lstStyle/>
                    <a:p>
                      <a:pPr algn="ctr"/>
                      <a:r>
                        <a:rPr lang="tr-TR" dirty="0"/>
                        <a:t>2012</a:t>
                      </a:r>
                    </a:p>
                  </a:txBody>
                  <a:tcPr/>
                </a:tc>
                <a:tc>
                  <a:txBody>
                    <a:bodyPr/>
                    <a:lstStyle/>
                    <a:p>
                      <a:pPr algn="ctr"/>
                      <a:r>
                        <a:rPr lang="tr-TR" dirty="0"/>
                        <a:t>13 Kadrolu</a:t>
                      </a:r>
                    </a:p>
                    <a:p>
                      <a:pPr algn="ctr"/>
                      <a:r>
                        <a:rPr lang="tr-TR" dirty="0"/>
                        <a:t>5 Görevlendirme</a:t>
                      </a:r>
                    </a:p>
                  </a:txBody>
                  <a:tcPr/>
                </a:tc>
                <a:tc>
                  <a:txBody>
                    <a:bodyPr/>
                    <a:lstStyle/>
                    <a:p>
                      <a:pPr algn="ctr"/>
                      <a:r>
                        <a:rPr lang="tr-TR" dirty="0"/>
                        <a:t>1 Kadrolu</a:t>
                      </a:r>
                    </a:p>
                  </a:txBody>
                  <a:tcPr/>
                </a:tc>
                <a:tc>
                  <a:txBody>
                    <a:bodyPr/>
                    <a:lstStyle/>
                    <a:p>
                      <a:pPr algn="ctr"/>
                      <a:r>
                        <a:rPr lang="tr-TR" dirty="0"/>
                        <a:t>1 Kadrolu</a:t>
                      </a:r>
                    </a:p>
                  </a:txBody>
                  <a:tcPr/>
                </a:tc>
                <a:tc>
                  <a:txBody>
                    <a:bodyPr/>
                    <a:lstStyle/>
                    <a:p>
                      <a:pPr algn="ctr"/>
                      <a:r>
                        <a:rPr lang="tr-TR" dirty="0"/>
                        <a:t>1 Geçici İşçi</a:t>
                      </a:r>
                    </a:p>
                  </a:txBody>
                  <a:tcPr/>
                </a:tc>
                <a:tc>
                  <a:txBody>
                    <a:bodyPr/>
                    <a:lstStyle/>
                    <a:p>
                      <a:pPr algn="ctr"/>
                      <a:r>
                        <a:rPr lang="tr-TR" dirty="0"/>
                        <a:t>3</a:t>
                      </a:r>
                    </a:p>
                  </a:txBody>
                  <a:tcPr/>
                </a:tc>
                <a:extLst>
                  <a:ext uri="{0D108BD9-81ED-4DB2-BD59-A6C34878D82A}">
                    <a16:rowId xmlns:a16="http://schemas.microsoft.com/office/drawing/2014/main" val="3251742126"/>
                  </a:ext>
                </a:extLst>
              </a:tr>
              <a:tr h="401262">
                <a:tc>
                  <a:txBody>
                    <a:bodyPr/>
                    <a:lstStyle/>
                    <a:p>
                      <a:pPr algn="ctr"/>
                      <a:endParaRPr lang="tr-TR" dirty="0"/>
                    </a:p>
                  </a:txBody>
                  <a:tcPr/>
                </a:tc>
                <a:tc>
                  <a:txBody>
                    <a:bodyPr/>
                    <a:lstStyle/>
                    <a:p>
                      <a:pPr algn="ctr"/>
                      <a:endParaRPr lang="tr-TR"/>
                    </a:p>
                  </a:txBody>
                  <a:tcPr/>
                </a:tc>
                <a:tc>
                  <a:txBody>
                    <a:bodyPr/>
                    <a:lstStyle/>
                    <a:p>
                      <a:pPr algn="ctr"/>
                      <a:endParaRPr lang="tr-TR"/>
                    </a:p>
                  </a:txBody>
                  <a:tcPr/>
                </a:tc>
                <a:tc>
                  <a:txBody>
                    <a:bodyPr/>
                    <a:lstStyle/>
                    <a:p>
                      <a:pPr algn="ctr"/>
                      <a:endParaRPr lang="tr-TR"/>
                    </a:p>
                  </a:txBody>
                  <a:tcPr/>
                </a:tc>
                <a:tc>
                  <a:txBody>
                    <a:bodyPr/>
                    <a:lstStyle/>
                    <a:p>
                      <a:pPr algn="ctr"/>
                      <a:endParaRPr lang="tr-TR"/>
                    </a:p>
                  </a:txBody>
                  <a:tcPr/>
                </a:tc>
                <a:tc>
                  <a:txBody>
                    <a:bodyPr/>
                    <a:lstStyle/>
                    <a:p>
                      <a:pPr algn="ctr"/>
                      <a:endParaRPr lang="tr-TR"/>
                    </a:p>
                  </a:txBody>
                  <a:tcPr/>
                </a:tc>
                <a:extLst>
                  <a:ext uri="{0D108BD9-81ED-4DB2-BD59-A6C34878D82A}">
                    <a16:rowId xmlns:a16="http://schemas.microsoft.com/office/drawing/2014/main" val="1636398229"/>
                  </a:ext>
                </a:extLst>
              </a:tr>
              <a:tr h="692589">
                <a:tc>
                  <a:txBody>
                    <a:bodyPr/>
                    <a:lstStyle/>
                    <a:p>
                      <a:pPr algn="ctr"/>
                      <a:r>
                        <a:rPr lang="tr-TR" dirty="0">
                          <a:solidFill>
                            <a:srgbClr val="FF0000"/>
                          </a:solidFill>
                        </a:rPr>
                        <a:t>Rehberlik Servisi</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dirty="0">
                          <a:solidFill>
                            <a:srgbClr val="FF0000"/>
                          </a:solidFill>
                        </a:rPr>
                        <a:t>Atölye</a:t>
                      </a:r>
                    </a:p>
                  </a:txBody>
                  <a:tcPr/>
                </a:tc>
                <a:tc>
                  <a:txBody>
                    <a:bodyPr/>
                    <a:lstStyle/>
                    <a:p>
                      <a:pPr algn="ctr"/>
                      <a:r>
                        <a:rPr lang="tr-TR" dirty="0">
                          <a:solidFill>
                            <a:srgbClr val="FF0000"/>
                          </a:solidFill>
                        </a:rPr>
                        <a:t>Laboratuvar</a:t>
                      </a:r>
                    </a:p>
                  </a:txBody>
                  <a:tcPr/>
                </a:tc>
                <a:tc>
                  <a:txBody>
                    <a:bodyPr/>
                    <a:lstStyle/>
                    <a:p>
                      <a:pPr algn="ctr"/>
                      <a:r>
                        <a:rPr lang="tr-TR" dirty="0">
                          <a:solidFill>
                            <a:srgbClr val="FF0000"/>
                          </a:solidFill>
                        </a:rPr>
                        <a:t>Derslik</a:t>
                      </a:r>
                    </a:p>
                  </a:txBody>
                  <a:tcPr/>
                </a:tc>
                <a:tc>
                  <a:txBody>
                    <a:bodyPr/>
                    <a:lstStyle/>
                    <a:p>
                      <a:pPr algn="ctr"/>
                      <a:r>
                        <a:rPr lang="tr-TR" dirty="0">
                          <a:solidFill>
                            <a:srgbClr val="FF0000"/>
                          </a:solidFill>
                        </a:rPr>
                        <a:t>Konferans Salonu</a:t>
                      </a:r>
                    </a:p>
                  </a:txBody>
                  <a:tcPr/>
                </a:tc>
                <a:tc>
                  <a:txBody>
                    <a:bodyPr/>
                    <a:lstStyle/>
                    <a:p>
                      <a:pPr algn="ctr"/>
                      <a:r>
                        <a:rPr lang="tr-TR" dirty="0">
                          <a:solidFill>
                            <a:srgbClr val="FF0000"/>
                          </a:solidFill>
                        </a:rPr>
                        <a:t>Çok Amaçlı Salon / Sığınak</a:t>
                      </a:r>
                    </a:p>
                  </a:txBody>
                  <a:tcPr/>
                </a:tc>
                <a:extLst>
                  <a:ext uri="{0D108BD9-81ED-4DB2-BD59-A6C34878D82A}">
                    <a16:rowId xmlns:a16="http://schemas.microsoft.com/office/drawing/2014/main" val="2486213600"/>
                  </a:ext>
                </a:extLst>
              </a:tr>
              <a:tr h="401262">
                <a:tc>
                  <a:txBody>
                    <a:bodyPr/>
                    <a:lstStyle/>
                    <a:p>
                      <a:pPr algn="ctr"/>
                      <a:r>
                        <a:rPr lang="tr-TR" dirty="0"/>
                        <a:t>1</a:t>
                      </a:r>
                    </a:p>
                  </a:txBody>
                  <a:tcPr/>
                </a:tc>
                <a:tc>
                  <a:txBody>
                    <a:bodyPr/>
                    <a:lstStyle/>
                    <a:p>
                      <a:pPr algn="ctr"/>
                      <a:r>
                        <a:rPr lang="tr-TR" dirty="0"/>
                        <a:t>8</a:t>
                      </a:r>
                    </a:p>
                  </a:txBody>
                  <a:tcPr/>
                </a:tc>
                <a:tc>
                  <a:txBody>
                    <a:bodyPr/>
                    <a:lstStyle/>
                    <a:p>
                      <a:pPr algn="ctr"/>
                      <a:r>
                        <a:rPr lang="tr-TR" dirty="0"/>
                        <a:t>3</a:t>
                      </a:r>
                    </a:p>
                  </a:txBody>
                  <a:tcPr/>
                </a:tc>
                <a:tc>
                  <a:txBody>
                    <a:bodyPr/>
                    <a:lstStyle/>
                    <a:p>
                      <a:pPr algn="ctr"/>
                      <a:r>
                        <a:rPr lang="tr-TR" dirty="0"/>
                        <a:t>5</a:t>
                      </a:r>
                    </a:p>
                  </a:txBody>
                  <a:tcPr/>
                </a:tc>
                <a:tc>
                  <a:txBody>
                    <a:bodyPr/>
                    <a:lstStyle/>
                    <a:p>
                      <a:pPr algn="ctr"/>
                      <a:r>
                        <a:rPr lang="tr-TR" dirty="0"/>
                        <a:t>1</a:t>
                      </a:r>
                    </a:p>
                  </a:txBody>
                  <a:tcPr/>
                </a:tc>
                <a:tc>
                  <a:txBody>
                    <a:bodyPr/>
                    <a:lstStyle/>
                    <a:p>
                      <a:pPr algn="ctr"/>
                      <a:r>
                        <a:rPr lang="tr-TR" dirty="0"/>
                        <a:t>1</a:t>
                      </a:r>
                    </a:p>
                  </a:txBody>
                  <a:tcPr/>
                </a:tc>
                <a:extLst>
                  <a:ext uri="{0D108BD9-81ED-4DB2-BD59-A6C34878D82A}">
                    <a16:rowId xmlns:a16="http://schemas.microsoft.com/office/drawing/2014/main" val="4281710651"/>
                  </a:ext>
                </a:extLst>
              </a:tr>
              <a:tr h="401262">
                <a:tc>
                  <a:txBody>
                    <a:bodyPr/>
                    <a:lstStyle/>
                    <a:p>
                      <a:pPr algn="ctr"/>
                      <a:endParaRPr lang="tr-TR" dirty="0"/>
                    </a:p>
                  </a:txBody>
                  <a:tcPr/>
                </a:tc>
                <a:tc>
                  <a:txBody>
                    <a:bodyPr/>
                    <a:lstStyle/>
                    <a:p>
                      <a:pPr algn="ctr"/>
                      <a:endParaRPr lang="tr-TR"/>
                    </a:p>
                  </a:txBody>
                  <a:tcPr/>
                </a:tc>
                <a:tc>
                  <a:txBody>
                    <a:bodyPr/>
                    <a:lstStyle/>
                    <a:p>
                      <a:pPr algn="ctr"/>
                      <a:endParaRPr lang="tr-TR" dirty="0"/>
                    </a:p>
                  </a:txBody>
                  <a:tcPr/>
                </a:tc>
                <a:tc>
                  <a:txBody>
                    <a:bodyPr/>
                    <a:lstStyle/>
                    <a:p>
                      <a:pPr algn="ctr"/>
                      <a:endParaRPr lang="tr-TR"/>
                    </a:p>
                  </a:txBody>
                  <a:tcPr/>
                </a:tc>
                <a:tc>
                  <a:txBody>
                    <a:bodyPr/>
                    <a:lstStyle/>
                    <a:p>
                      <a:pPr algn="ctr"/>
                      <a:endParaRPr lang="tr-TR"/>
                    </a:p>
                  </a:txBody>
                  <a:tcPr/>
                </a:tc>
                <a:tc>
                  <a:txBody>
                    <a:bodyPr/>
                    <a:lstStyle/>
                    <a:p>
                      <a:pPr algn="ctr"/>
                      <a:endParaRPr lang="tr-TR"/>
                    </a:p>
                  </a:txBody>
                  <a:tcPr/>
                </a:tc>
                <a:extLst>
                  <a:ext uri="{0D108BD9-81ED-4DB2-BD59-A6C34878D82A}">
                    <a16:rowId xmlns:a16="http://schemas.microsoft.com/office/drawing/2014/main" val="3231400312"/>
                  </a:ext>
                </a:extLst>
              </a:tr>
              <a:tr h="692589">
                <a:tc>
                  <a:txBody>
                    <a:bodyPr/>
                    <a:lstStyle/>
                    <a:p>
                      <a:pPr algn="ctr"/>
                      <a:r>
                        <a:rPr lang="tr-TR" dirty="0">
                          <a:solidFill>
                            <a:srgbClr val="FF0000"/>
                          </a:solidFill>
                        </a:rPr>
                        <a:t>Sergi / Fuaye Salonu</a:t>
                      </a:r>
                    </a:p>
                  </a:txBody>
                  <a:tcPr/>
                </a:tc>
                <a:tc>
                  <a:txBody>
                    <a:bodyPr/>
                    <a:lstStyle/>
                    <a:p>
                      <a:pPr algn="ctr"/>
                      <a:r>
                        <a:rPr lang="tr-TR" dirty="0">
                          <a:solidFill>
                            <a:srgbClr val="FF0000"/>
                          </a:solidFill>
                        </a:rPr>
                        <a:t>Kütüphane</a:t>
                      </a:r>
                    </a:p>
                  </a:txBody>
                  <a:tcPr/>
                </a:tc>
                <a:tc>
                  <a:txBody>
                    <a:bodyPr/>
                    <a:lstStyle/>
                    <a:p>
                      <a:pPr algn="ctr"/>
                      <a:r>
                        <a:rPr lang="tr-TR" dirty="0">
                          <a:solidFill>
                            <a:srgbClr val="FF0000"/>
                          </a:solidFill>
                        </a:rPr>
                        <a:t>Bireysel Çalışma Odası</a:t>
                      </a:r>
                    </a:p>
                  </a:txBody>
                  <a:tcPr/>
                </a:tc>
                <a:tc>
                  <a:txBody>
                    <a:bodyPr/>
                    <a:lstStyle/>
                    <a:p>
                      <a:pPr algn="ctr"/>
                      <a:r>
                        <a:rPr lang="tr-TR" dirty="0">
                          <a:solidFill>
                            <a:srgbClr val="FF0000"/>
                          </a:solidFill>
                        </a:rPr>
                        <a:t>Eğitim Müzesi</a:t>
                      </a:r>
                    </a:p>
                  </a:txBody>
                  <a:tcPr/>
                </a:tc>
                <a:tc>
                  <a:txBody>
                    <a:bodyPr/>
                    <a:lstStyle/>
                    <a:p>
                      <a:pPr algn="ctr"/>
                      <a:r>
                        <a:rPr lang="tr-TR" dirty="0">
                          <a:solidFill>
                            <a:srgbClr val="FF0000"/>
                          </a:solidFill>
                        </a:rPr>
                        <a:t>Veli Bekleme Salonu</a:t>
                      </a:r>
                    </a:p>
                  </a:txBody>
                  <a:tcPr/>
                </a:tc>
                <a:tc>
                  <a:txBody>
                    <a:bodyPr/>
                    <a:lstStyle/>
                    <a:p>
                      <a:pPr algn="ctr"/>
                      <a:r>
                        <a:rPr lang="tr-TR" dirty="0">
                          <a:solidFill>
                            <a:srgbClr val="FF0000"/>
                          </a:solidFill>
                        </a:rPr>
                        <a:t>Mescit</a:t>
                      </a:r>
                    </a:p>
                  </a:txBody>
                  <a:tcPr/>
                </a:tc>
                <a:extLst>
                  <a:ext uri="{0D108BD9-81ED-4DB2-BD59-A6C34878D82A}">
                    <a16:rowId xmlns:a16="http://schemas.microsoft.com/office/drawing/2014/main" val="2642915795"/>
                  </a:ext>
                </a:extLst>
              </a:tr>
              <a:tr h="401262">
                <a:tc>
                  <a:txBody>
                    <a:bodyPr/>
                    <a:lstStyle/>
                    <a:p>
                      <a:pPr algn="ctr"/>
                      <a:r>
                        <a:rPr lang="tr-TR" dirty="0"/>
                        <a:t>1</a:t>
                      </a:r>
                    </a:p>
                  </a:txBody>
                  <a:tcPr/>
                </a:tc>
                <a:tc>
                  <a:txBody>
                    <a:bodyPr/>
                    <a:lstStyle/>
                    <a:p>
                      <a:pPr algn="ctr"/>
                      <a:r>
                        <a:rPr lang="tr-TR" dirty="0"/>
                        <a:t>1 (2500 Kitap)</a:t>
                      </a:r>
                    </a:p>
                  </a:txBody>
                  <a:tcPr/>
                </a:tc>
                <a:tc>
                  <a:txBody>
                    <a:bodyPr/>
                    <a:lstStyle/>
                    <a:p>
                      <a:pPr algn="ctr"/>
                      <a:r>
                        <a:rPr lang="tr-TR" dirty="0"/>
                        <a:t>13</a:t>
                      </a:r>
                    </a:p>
                  </a:txBody>
                  <a:tcPr/>
                </a:tc>
                <a:tc>
                  <a:txBody>
                    <a:bodyPr/>
                    <a:lstStyle/>
                    <a:p>
                      <a:pPr algn="ctr"/>
                      <a:r>
                        <a:rPr lang="tr-TR" dirty="0"/>
                        <a:t>1</a:t>
                      </a:r>
                    </a:p>
                  </a:txBody>
                  <a:tcPr/>
                </a:tc>
                <a:tc>
                  <a:txBody>
                    <a:bodyPr/>
                    <a:lstStyle/>
                    <a:p>
                      <a:pPr algn="ctr"/>
                      <a:r>
                        <a:rPr lang="tr-TR" dirty="0"/>
                        <a:t>1</a:t>
                      </a:r>
                    </a:p>
                  </a:txBody>
                  <a:tcPr/>
                </a:tc>
                <a:tc>
                  <a:txBody>
                    <a:bodyPr/>
                    <a:lstStyle/>
                    <a:p>
                      <a:pPr algn="ctr"/>
                      <a:r>
                        <a:rPr lang="tr-TR" dirty="0"/>
                        <a:t>2</a:t>
                      </a:r>
                    </a:p>
                  </a:txBody>
                  <a:tcPr/>
                </a:tc>
                <a:extLst>
                  <a:ext uri="{0D108BD9-81ED-4DB2-BD59-A6C34878D82A}">
                    <a16:rowId xmlns:a16="http://schemas.microsoft.com/office/drawing/2014/main" val="2693622319"/>
                  </a:ext>
                </a:extLst>
              </a:tr>
            </a:tbl>
          </a:graphicData>
        </a:graphic>
      </p:graphicFrame>
    </p:spTree>
    <p:extLst>
      <p:ext uri="{BB962C8B-B14F-4D97-AF65-F5344CB8AC3E}">
        <p14:creationId xmlns:p14="http://schemas.microsoft.com/office/powerpoint/2010/main" val="180996490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45535" y="292613"/>
            <a:ext cx="10058400" cy="868681"/>
          </a:xfrm>
        </p:spPr>
        <p:txBody>
          <a:bodyPr>
            <a:normAutofit/>
          </a:bodyPr>
          <a:lstStyle/>
          <a:p>
            <a:pPr lvl="0" algn="l">
              <a:lnSpc>
                <a:spcPct val="100000"/>
              </a:lnSpc>
              <a:defRPr/>
            </a:pPr>
            <a:r>
              <a:rPr lang="tr-TR" b="1" cap="small" spc="0" dirty="0">
                <a:solidFill>
                  <a:srgbClr val="FF0000"/>
                </a:solidFill>
                <a:latin typeface="Calibri" pitchFamily="34" charset="0"/>
                <a:cs typeface="Calibri" pitchFamily="34" charset="0"/>
              </a:rPr>
              <a:t>BİLSEM NEDİR?</a:t>
            </a:r>
          </a:p>
        </p:txBody>
      </p:sp>
      <p:sp>
        <p:nvSpPr>
          <p:cNvPr id="3" name="İçerik Yer Tutucusu 2"/>
          <p:cNvSpPr>
            <a:spLocks noGrp="1"/>
          </p:cNvSpPr>
          <p:nvPr>
            <p:ph idx="1"/>
          </p:nvPr>
        </p:nvSpPr>
        <p:spPr>
          <a:xfrm>
            <a:off x="495888" y="1307590"/>
            <a:ext cx="8977613" cy="5029202"/>
          </a:xfrm>
        </p:spPr>
        <p:txBody>
          <a:bodyPr>
            <a:noAutofit/>
          </a:bodyPr>
          <a:lstStyle/>
          <a:p>
            <a:pPr algn="just"/>
            <a:r>
              <a:rPr lang="tr-TR" altLang="tr-TR" dirty="0">
                <a:solidFill>
                  <a:schemeClr val="tx1"/>
                </a:solidFill>
              </a:rPr>
              <a:t>MEB Özel Eğitim ve Rehberlik Hizmetleri Genel Müdürlüğü </a:t>
            </a:r>
            <a:r>
              <a:rPr lang="tr-TR" altLang="tr-TR" dirty="0"/>
              <a:t>çatısı altında “d</a:t>
            </a:r>
            <a:r>
              <a:rPr lang="tr-TR" altLang="tr-TR" dirty="0">
                <a:solidFill>
                  <a:schemeClr val="tx1"/>
                </a:solidFill>
              </a:rPr>
              <a:t>estek eğitimi veren” özel eğitim kurumlarıdır.</a:t>
            </a:r>
          </a:p>
          <a:p>
            <a:pPr algn="just"/>
            <a:r>
              <a:rPr lang="tr-TR" altLang="tr-TR" dirty="0"/>
              <a:t>İ</a:t>
            </a:r>
            <a:r>
              <a:rPr lang="tr-TR" altLang="tr-TR" dirty="0">
                <a:solidFill>
                  <a:schemeClr val="tx1"/>
                </a:solidFill>
              </a:rPr>
              <a:t>lkokul, ortaokul ve liselere devam eden; üstün veya özel yetenekli olduğu uzmanlar tarafından tanılanmış öğrencilere eğitim hizmeti verir.</a:t>
            </a:r>
          </a:p>
          <a:p>
            <a:pPr algn="just"/>
            <a:r>
              <a:rPr lang="tr-TR" altLang="tr-TR" dirty="0"/>
              <a:t>Bu eğitim hizmeti, öğrencilerin örgün eğitime devam ettikleri okullarındaki eğitimlerini aksatmayacak şekilde gerçekleştirilir.</a:t>
            </a:r>
          </a:p>
          <a:p>
            <a:pPr algn="just"/>
            <a:endParaRPr lang="tr-TR" altLang="tr-TR" dirty="0">
              <a:solidFill>
                <a:schemeClr val="tx1"/>
              </a:solidFill>
            </a:endParaRPr>
          </a:p>
        </p:txBody>
      </p:sp>
      <p:pic>
        <p:nvPicPr>
          <p:cNvPr id="4" name="Picture 2" descr="bilsem ile ilgili görsel sonucu"/>
          <p:cNvPicPr>
            <a:picLocks noChangeAspect="1" noChangeArrowheads="1"/>
          </p:cNvPicPr>
          <p:nvPr/>
        </p:nvPicPr>
        <p:blipFill>
          <a:blip r:embed="rId2" cstate="print"/>
          <a:srcRect/>
          <a:stretch>
            <a:fillRect/>
          </a:stretch>
        </p:blipFill>
        <p:spPr bwMode="auto">
          <a:xfrm>
            <a:off x="9522375" y="3842421"/>
            <a:ext cx="2669628" cy="2299542"/>
          </a:xfrm>
          <a:prstGeom prst="rect">
            <a:avLst/>
          </a:prstGeom>
          <a:noFill/>
        </p:spPr>
      </p:pic>
      <p:pic>
        <p:nvPicPr>
          <p:cNvPr id="6" name="image1.png"/>
          <p:cNvPicPr/>
          <p:nvPr/>
        </p:nvPicPr>
        <p:blipFill>
          <a:blip r:embed="rId3" cstate="print"/>
          <a:srcRect/>
          <a:stretch>
            <a:fillRect/>
          </a:stretch>
        </p:blipFill>
        <p:spPr>
          <a:xfrm>
            <a:off x="11320272" y="64015"/>
            <a:ext cx="835154" cy="832097"/>
          </a:xfrm>
          <a:prstGeom prst="rect">
            <a:avLst/>
          </a:prstGeom>
          <a:ln/>
        </p:spPr>
      </p:pic>
      <p:pic>
        <p:nvPicPr>
          <p:cNvPr id="8" name="Picture 3" descr="D:\111\karışık evrak\LOGOLAR\mem_logo_1.jpg"/>
          <p:cNvPicPr>
            <a:picLocks noChangeAspect="1" noChangeArrowheads="1"/>
          </p:cNvPicPr>
          <p:nvPr/>
        </p:nvPicPr>
        <p:blipFill>
          <a:blip r:embed="rId4" cstate="print"/>
          <a:srcRect/>
          <a:stretch>
            <a:fillRect/>
          </a:stretch>
        </p:blipFill>
        <p:spPr bwMode="auto">
          <a:xfrm>
            <a:off x="10439724" y="44006"/>
            <a:ext cx="857454" cy="842962"/>
          </a:xfrm>
          <a:prstGeom prst="rect">
            <a:avLst/>
          </a:prstGeom>
          <a:noFill/>
        </p:spPr>
      </p:pic>
    </p:spTree>
    <p:extLst>
      <p:ext uri="{BB962C8B-B14F-4D97-AF65-F5344CB8AC3E}">
        <p14:creationId xmlns:p14="http://schemas.microsoft.com/office/powerpoint/2010/main" val="265846570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Başlık 1"/>
          <p:cNvSpPr>
            <a:spLocks noGrp="1"/>
          </p:cNvSpPr>
          <p:nvPr>
            <p:ph type="title"/>
          </p:nvPr>
        </p:nvSpPr>
        <p:spPr>
          <a:xfrm>
            <a:off x="208866" y="222250"/>
            <a:ext cx="10058400" cy="966788"/>
          </a:xfrm>
        </p:spPr>
        <p:txBody>
          <a:bodyPr/>
          <a:lstStyle/>
          <a:p>
            <a:pPr eaLnBrk="1" hangingPunct="1"/>
            <a:r>
              <a:rPr lang="tr-TR" b="1" dirty="0">
                <a:solidFill>
                  <a:srgbClr val="FF0000"/>
                </a:solidFill>
              </a:rPr>
              <a:t>Prof. Dr. Fahrettin Kırzıoğlu BİLSEM</a:t>
            </a:r>
          </a:p>
        </p:txBody>
      </p:sp>
      <p:pic>
        <p:nvPicPr>
          <p:cNvPr id="4101" name="Picture 3" descr="D:\111\karışık evrak\LOGOLAR\mem_logo_1.jpg"/>
          <p:cNvPicPr>
            <a:picLocks noChangeAspect="1" noChangeArrowheads="1"/>
          </p:cNvPicPr>
          <p:nvPr/>
        </p:nvPicPr>
        <p:blipFill>
          <a:blip r:embed="rId2" cstate="print"/>
          <a:srcRect/>
          <a:stretch>
            <a:fillRect/>
          </a:stretch>
        </p:blipFill>
        <p:spPr bwMode="auto">
          <a:xfrm>
            <a:off x="10439400" y="44450"/>
            <a:ext cx="857250" cy="842963"/>
          </a:xfrm>
          <a:prstGeom prst="rect">
            <a:avLst/>
          </a:prstGeom>
          <a:noFill/>
          <a:ln w="9525">
            <a:noFill/>
            <a:miter lim="800000"/>
            <a:headEnd/>
            <a:tailEnd/>
          </a:ln>
        </p:spPr>
      </p:pic>
      <p:pic>
        <p:nvPicPr>
          <p:cNvPr id="3" name="Resim 2">
            <a:extLst>
              <a:ext uri="{FF2B5EF4-FFF2-40B4-BE49-F238E27FC236}">
                <a16:creationId xmlns:a16="http://schemas.microsoft.com/office/drawing/2014/main" id="{F25AC905-0D2E-5D83-34B0-5CC2F71A13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04845" y="44005"/>
            <a:ext cx="861987" cy="824675"/>
          </a:xfrm>
          <a:prstGeom prst="rect">
            <a:avLst/>
          </a:prstGeom>
        </p:spPr>
      </p:pic>
      <p:pic>
        <p:nvPicPr>
          <p:cNvPr id="5" name="Resim 4">
            <a:extLst>
              <a:ext uri="{FF2B5EF4-FFF2-40B4-BE49-F238E27FC236}">
                <a16:creationId xmlns:a16="http://schemas.microsoft.com/office/drawing/2014/main" id="{DEEF763C-7A25-F01E-3468-87AB11205E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936" y="44005"/>
            <a:ext cx="823953" cy="824675"/>
          </a:xfrm>
          <a:prstGeom prst="rect">
            <a:avLst/>
          </a:prstGeom>
        </p:spPr>
      </p:pic>
      <p:graphicFrame>
        <p:nvGraphicFramePr>
          <p:cNvPr id="6" name="Tablo 6">
            <a:extLst>
              <a:ext uri="{FF2B5EF4-FFF2-40B4-BE49-F238E27FC236}">
                <a16:creationId xmlns:a16="http://schemas.microsoft.com/office/drawing/2014/main" id="{FB5CE7C4-8D4C-9327-B6A1-FD66CE812E9E}"/>
              </a:ext>
            </a:extLst>
          </p:cNvPr>
          <p:cNvGraphicFramePr>
            <a:graphicFrameLocks noGrp="1"/>
          </p:cNvGraphicFramePr>
          <p:nvPr>
            <p:ph idx="1"/>
          </p:nvPr>
        </p:nvGraphicFramePr>
        <p:xfrm>
          <a:off x="547381" y="1367283"/>
          <a:ext cx="11097237" cy="4629711"/>
        </p:xfrm>
        <a:graphic>
          <a:graphicData uri="http://schemas.openxmlformats.org/drawingml/2006/table">
            <a:tbl>
              <a:tblPr firstRow="1" bandRow="1">
                <a:tableStyleId>{5C22544A-7EE6-4342-B048-85BDC9FD1C3A}</a:tableStyleId>
              </a:tblPr>
              <a:tblGrid>
                <a:gridCol w="2959217">
                  <a:extLst>
                    <a:ext uri="{9D8B030D-6E8A-4147-A177-3AD203B41FA5}">
                      <a16:colId xmlns:a16="http://schemas.microsoft.com/office/drawing/2014/main" val="3249496581"/>
                    </a:ext>
                  </a:extLst>
                </a:gridCol>
                <a:gridCol w="637563">
                  <a:extLst>
                    <a:ext uri="{9D8B030D-6E8A-4147-A177-3AD203B41FA5}">
                      <a16:colId xmlns:a16="http://schemas.microsoft.com/office/drawing/2014/main" val="3823530142"/>
                    </a:ext>
                  </a:extLst>
                </a:gridCol>
                <a:gridCol w="687898">
                  <a:extLst>
                    <a:ext uri="{9D8B030D-6E8A-4147-A177-3AD203B41FA5}">
                      <a16:colId xmlns:a16="http://schemas.microsoft.com/office/drawing/2014/main" val="1760473362"/>
                    </a:ext>
                  </a:extLst>
                </a:gridCol>
                <a:gridCol w="645952">
                  <a:extLst>
                    <a:ext uri="{9D8B030D-6E8A-4147-A177-3AD203B41FA5}">
                      <a16:colId xmlns:a16="http://schemas.microsoft.com/office/drawing/2014/main" val="1700883472"/>
                    </a:ext>
                  </a:extLst>
                </a:gridCol>
                <a:gridCol w="704675">
                  <a:extLst>
                    <a:ext uri="{9D8B030D-6E8A-4147-A177-3AD203B41FA5}">
                      <a16:colId xmlns:a16="http://schemas.microsoft.com/office/drawing/2014/main" val="2021253034"/>
                    </a:ext>
                  </a:extLst>
                </a:gridCol>
                <a:gridCol w="654342">
                  <a:extLst>
                    <a:ext uri="{9D8B030D-6E8A-4147-A177-3AD203B41FA5}">
                      <a16:colId xmlns:a16="http://schemas.microsoft.com/office/drawing/2014/main" val="3344495649"/>
                    </a:ext>
                  </a:extLst>
                </a:gridCol>
                <a:gridCol w="687897">
                  <a:extLst>
                    <a:ext uri="{9D8B030D-6E8A-4147-A177-3AD203B41FA5}">
                      <a16:colId xmlns:a16="http://schemas.microsoft.com/office/drawing/2014/main" val="1439715277"/>
                    </a:ext>
                  </a:extLst>
                </a:gridCol>
                <a:gridCol w="696286">
                  <a:extLst>
                    <a:ext uri="{9D8B030D-6E8A-4147-A177-3AD203B41FA5}">
                      <a16:colId xmlns:a16="http://schemas.microsoft.com/office/drawing/2014/main" val="1915345842"/>
                    </a:ext>
                  </a:extLst>
                </a:gridCol>
                <a:gridCol w="620785">
                  <a:extLst>
                    <a:ext uri="{9D8B030D-6E8A-4147-A177-3AD203B41FA5}">
                      <a16:colId xmlns:a16="http://schemas.microsoft.com/office/drawing/2014/main" val="943825550"/>
                    </a:ext>
                  </a:extLst>
                </a:gridCol>
                <a:gridCol w="671120">
                  <a:extLst>
                    <a:ext uri="{9D8B030D-6E8A-4147-A177-3AD203B41FA5}">
                      <a16:colId xmlns:a16="http://schemas.microsoft.com/office/drawing/2014/main" val="1868370100"/>
                    </a:ext>
                  </a:extLst>
                </a:gridCol>
                <a:gridCol w="612396">
                  <a:extLst>
                    <a:ext uri="{9D8B030D-6E8A-4147-A177-3AD203B41FA5}">
                      <a16:colId xmlns:a16="http://schemas.microsoft.com/office/drawing/2014/main" val="1891421728"/>
                    </a:ext>
                  </a:extLst>
                </a:gridCol>
                <a:gridCol w="595830">
                  <a:extLst>
                    <a:ext uri="{9D8B030D-6E8A-4147-A177-3AD203B41FA5}">
                      <a16:colId xmlns:a16="http://schemas.microsoft.com/office/drawing/2014/main" val="3222174898"/>
                    </a:ext>
                  </a:extLst>
                </a:gridCol>
                <a:gridCol w="923276">
                  <a:extLst>
                    <a:ext uri="{9D8B030D-6E8A-4147-A177-3AD203B41FA5}">
                      <a16:colId xmlns:a16="http://schemas.microsoft.com/office/drawing/2014/main" val="2648708847"/>
                    </a:ext>
                  </a:extLst>
                </a:gridCol>
              </a:tblGrid>
              <a:tr h="346667">
                <a:tc gridSpan="12">
                  <a:txBody>
                    <a:bodyPr/>
                    <a:lstStyle/>
                    <a:p>
                      <a:pPr algn="ctr"/>
                      <a:r>
                        <a:rPr lang="tr-TR" dirty="0"/>
                        <a:t>ÖĞRENCİ SAYILARI</a:t>
                      </a:r>
                    </a:p>
                  </a:txBody>
                  <a:tcPr/>
                </a:tc>
                <a:tc hMerge="1">
                  <a:txBody>
                    <a:bodyPr/>
                    <a:lstStyle/>
                    <a:p>
                      <a:endParaRPr lang="tr-TR" dirty="0"/>
                    </a:p>
                  </a:txBody>
                  <a:tcPr/>
                </a:tc>
                <a:tc hMerge="1">
                  <a:txBody>
                    <a:bodyPr/>
                    <a:lstStyle/>
                    <a:p>
                      <a:endParaRPr lang="tr-TR"/>
                    </a:p>
                  </a:txBody>
                  <a:tcPr/>
                </a:tc>
                <a:tc hMerge="1">
                  <a:txBody>
                    <a:bodyPr/>
                    <a:lstStyle/>
                    <a:p>
                      <a:endParaRPr lang="tr-TR" dirty="0"/>
                    </a:p>
                  </a:txBody>
                  <a:tcPr/>
                </a:tc>
                <a:tc hMerge="1">
                  <a:txBody>
                    <a:bodyPr/>
                    <a:lstStyle/>
                    <a:p>
                      <a:endParaRPr lang="tr-TR"/>
                    </a:p>
                  </a:txBody>
                  <a:tcPr/>
                </a:tc>
                <a:tc hMerge="1">
                  <a:txBody>
                    <a:bodyPr/>
                    <a:lstStyle/>
                    <a:p>
                      <a:endParaRPr lang="tr-TR" dirty="0"/>
                    </a:p>
                  </a:txBody>
                  <a:tcPr/>
                </a:tc>
                <a:tc hMerge="1">
                  <a:txBody>
                    <a:bodyPr/>
                    <a:lstStyle/>
                    <a:p>
                      <a:endParaRPr lang="tr-TR" dirty="0"/>
                    </a:p>
                  </a:txBody>
                  <a:tcPr/>
                </a:tc>
                <a:tc hMerge="1">
                  <a:txBody>
                    <a:bodyPr/>
                    <a:lstStyle/>
                    <a:p>
                      <a:endParaRPr lang="tr-TR" dirty="0"/>
                    </a:p>
                  </a:txBody>
                  <a:tcPr/>
                </a:tc>
                <a:tc hMerge="1">
                  <a:txBody>
                    <a:bodyPr/>
                    <a:lstStyle/>
                    <a:p>
                      <a:endParaRPr lang="tr-TR" dirty="0"/>
                    </a:p>
                  </a:txBody>
                  <a:tcPr/>
                </a:tc>
                <a:tc hMerge="1">
                  <a:txBody>
                    <a:bodyPr/>
                    <a:lstStyle/>
                    <a:p>
                      <a:endParaRPr lang="tr-TR" dirty="0"/>
                    </a:p>
                  </a:txBody>
                  <a:tcPr/>
                </a:tc>
                <a:tc hMerge="1">
                  <a:txBody>
                    <a:bodyPr/>
                    <a:lstStyle/>
                    <a:p>
                      <a:endParaRPr lang="tr-TR" dirty="0"/>
                    </a:p>
                  </a:txBody>
                  <a:tcPr/>
                </a:tc>
                <a:tc hMerge="1">
                  <a:txBody>
                    <a:bodyPr/>
                    <a:lstStyle/>
                    <a:p>
                      <a:pPr algn="ctr"/>
                      <a:endParaRPr lang="tr-TR" dirty="0"/>
                    </a:p>
                  </a:txBody>
                  <a:tcPr/>
                </a:tc>
                <a:tc>
                  <a:txBody>
                    <a:bodyPr/>
                    <a:lstStyle/>
                    <a:p>
                      <a:pPr algn="ctr"/>
                      <a:endParaRPr lang="tr-TR" dirty="0"/>
                    </a:p>
                  </a:txBody>
                  <a:tcPr/>
                </a:tc>
                <a:extLst>
                  <a:ext uri="{0D108BD9-81ED-4DB2-BD59-A6C34878D82A}">
                    <a16:rowId xmlns:a16="http://schemas.microsoft.com/office/drawing/2014/main" val="1119452844"/>
                  </a:ext>
                </a:extLst>
              </a:tr>
              <a:tr h="346667">
                <a:tc>
                  <a:txBody>
                    <a:bodyPr/>
                    <a:lstStyle/>
                    <a:p>
                      <a:r>
                        <a:rPr lang="tr-TR" dirty="0">
                          <a:solidFill>
                            <a:srgbClr val="FF0000"/>
                          </a:solidFill>
                        </a:rPr>
                        <a:t>ALAN</a:t>
                      </a:r>
                    </a:p>
                  </a:txBody>
                  <a:tcPr/>
                </a:tc>
                <a:tc>
                  <a:txBody>
                    <a:bodyPr/>
                    <a:lstStyle/>
                    <a:p>
                      <a:r>
                        <a:rPr lang="tr-TR" dirty="0">
                          <a:solidFill>
                            <a:srgbClr val="FF0000"/>
                          </a:solidFill>
                        </a:rPr>
                        <a:t>2. Sınıf</a:t>
                      </a:r>
                    </a:p>
                  </a:txBody>
                  <a:tcPr/>
                </a:tc>
                <a:tc>
                  <a:txBody>
                    <a:bodyPr/>
                    <a:lstStyle/>
                    <a:p>
                      <a:r>
                        <a:rPr lang="tr-TR" dirty="0">
                          <a:solidFill>
                            <a:srgbClr val="FF0000"/>
                          </a:solidFill>
                        </a:rPr>
                        <a:t>3. Sınıf</a:t>
                      </a:r>
                    </a:p>
                  </a:txBody>
                  <a:tcPr/>
                </a:tc>
                <a:tc>
                  <a:txBody>
                    <a:bodyPr/>
                    <a:lstStyle/>
                    <a:p>
                      <a:r>
                        <a:rPr lang="tr-TR" dirty="0">
                          <a:solidFill>
                            <a:srgbClr val="FF0000"/>
                          </a:solidFill>
                        </a:rPr>
                        <a:t>4. Sınıf</a:t>
                      </a:r>
                    </a:p>
                  </a:txBody>
                  <a:tcPr/>
                </a:tc>
                <a:tc>
                  <a:txBody>
                    <a:bodyPr/>
                    <a:lstStyle/>
                    <a:p>
                      <a:r>
                        <a:rPr lang="tr-TR" dirty="0">
                          <a:solidFill>
                            <a:srgbClr val="FF0000"/>
                          </a:solidFill>
                        </a:rPr>
                        <a:t>5. Sınıf</a:t>
                      </a:r>
                    </a:p>
                  </a:txBody>
                  <a:tcPr/>
                </a:tc>
                <a:tc>
                  <a:txBody>
                    <a:bodyPr/>
                    <a:lstStyle/>
                    <a:p>
                      <a:r>
                        <a:rPr lang="tr-TR" dirty="0">
                          <a:solidFill>
                            <a:srgbClr val="FF0000"/>
                          </a:solidFill>
                        </a:rPr>
                        <a:t>6. Sınıf</a:t>
                      </a:r>
                    </a:p>
                  </a:txBody>
                  <a:tcPr/>
                </a:tc>
                <a:tc>
                  <a:txBody>
                    <a:bodyPr/>
                    <a:lstStyle/>
                    <a:p>
                      <a:r>
                        <a:rPr lang="tr-TR" dirty="0">
                          <a:solidFill>
                            <a:srgbClr val="FF0000"/>
                          </a:solidFill>
                        </a:rPr>
                        <a:t>7. Sınıf</a:t>
                      </a:r>
                    </a:p>
                  </a:txBody>
                  <a:tcPr/>
                </a:tc>
                <a:tc>
                  <a:txBody>
                    <a:bodyPr/>
                    <a:lstStyle/>
                    <a:p>
                      <a:r>
                        <a:rPr lang="tr-TR" dirty="0">
                          <a:solidFill>
                            <a:srgbClr val="FF0000"/>
                          </a:solidFill>
                        </a:rPr>
                        <a:t>8. Sınıf</a:t>
                      </a:r>
                    </a:p>
                  </a:txBody>
                  <a:tcPr/>
                </a:tc>
                <a:tc>
                  <a:txBody>
                    <a:bodyPr/>
                    <a:lstStyle/>
                    <a:p>
                      <a:r>
                        <a:rPr lang="tr-TR" dirty="0">
                          <a:solidFill>
                            <a:srgbClr val="FF0000"/>
                          </a:solidFill>
                        </a:rPr>
                        <a:t>9. Sınıf</a:t>
                      </a:r>
                    </a:p>
                  </a:txBody>
                  <a:tcPr/>
                </a:tc>
                <a:tc>
                  <a:txBody>
                    <a:bodyPr/>
                    <a:lstStyle/>
                    <a:p>
                      <a:r>
                        <a:rPr lang="tr-TR" dirty="0">
                          <a:solidFill>
                            <a:srgbClr val="FF0000"/>
                          </a:solidFill>
                        </a:rPr>
                        <a:t>10. Sınıf</a:t>
                      </a:r>
                    </a:p>
                  </a:txBody>
                  <a:tcPr/>
                </a:tc>
                <a:tc>
                  <a:txBody>
                    <a:bodyPr/>
                    <a:lstStyle/>
                    <a:p>
                      <a:r>
                        <a:rPr lang="tr-TR" dirty="0">
                          <a:solidFill>
                            <a:srgbClr val="FF0000"/>
                          </a:solidFill>
                        </a:rPr>
                        <a:t>11. Sınıf</a:t>
                      </a:r>
                    </a:p>
                  </a:txBody>
                  <a:tcPr/>
                </a:tc>
                <a:tc>
                  <a:txBody>
                    <a:bodyPr/>
                    <a:lstStyle/>
                    <a:p>
                      <a:r>
                        <a:rPr lang="tr-TR" dirty="0">
                          <a:solidFill>
                            <a:srgbClr val="FF0000"/>
                          </a:solidFill>
                        </a:rPr>
                        <a:t>12. Sınıf</a:t>
                      </a:r>
                    </a:p>
                  </a:txBody>
                  <a:tcPr/>
                </a:tc>
                <a:tc>
                  <a:txBody>
                    <a:bodyPr/>
                    <a:lstStyle/>
                    <a:p>
                      <a:r>
                        <a:rPr lang="tr-TR" dirty="0">
                          <a:solidFill>
                            <a:srgbClr val="FF0000"/>
                          </a:solidFill>
                        </a:rPr>
                        <a:t>Toplam</a:t>
                      </a:r>
                    </a:p>
                  </a:txBody>
                  <a:tcPr/>
                </a:tc>
                <a:extLst>
                  <a:ext uri="{0D108BD9-81ED-4DB2-BD59-A6C34878D82A}">
                    <a16:rowId xmlns:a16="http://schemas.microsoft.com/office/drawing/2014/main" val="53785040"/>
                  </a:ext>
                </a:extLst>
              </a:tr>
              <a:tr h="344910">
                <a:tc>
                  <a:txBody>
                    <a:bodyPr/>
                    <a:lstStyle/>
                    <a:p>
                      <a:r>
                        <a:rPr lang="tr-TR" dirty="0">
                          <a:solidFill>
                            <a:srgbClr val="FF0000"/>
                          </a:solidFill>
                        </a:rPr>
                        <a:t>Genel Zihinsel</a:t>
                      </a:r>
                    </a:p>
                  </a:txBody>
                  <a:tcPr/>
                </a:tc>
                <a:tc>
                  <a:txBody>
                    <a:bodyPr/>
                    <a:lstStyle/>
                    <a:p>
                      <a:r>
                        <a:rPr lang="tr-TR" dirty="0"/>
                        <a:t>5</a:t>
                      </a:r>
                    </a:p>
                  </a:txBody>
                  <a:tcPr/>
                </a:tc>
                <a:tc>
                  <a:txBody>
                    <a:bodyPr/>
                    <a:lstStyle/>
                    <a:p>
                      <a:r>
                        <a:rPr lang="tr-TR" dirty="0"/>
                        <a:t>8</a:t>
                      </a:r>
                    </a:p>
                  </a:txBody>
                  <a:tcPr/>
                </a:tc>
                <a:tc>
                  <a:txBody>
                    <a:bodyPr/>
                    <a:lstStyle/>
                    <a:p>
                      <a:r>
                        <a:rPr lang="tr-TR" dirty="0"/>
                        <a:t>13</a:t>
                      </a:r>
                    </a:p>
                  </a:txBody>
                  <a:tcPr/>
                </a:tc>
                <a:tc>
                  <a:txBody>
                    <a:bodyPr/>
                    <a:lstStyle/>
                    <a:p>
                      <a:r>
                        <a:rPr lang="tr-TR" dirty="0"/>
                        <a:t>11</a:t>
                      </a:r>
                    </a:p>
                  </a:txBody>
                  <a:tcPr/>
                </a:tc>
                <a:tc>
                  <a:txBody>
                    <a:bodyPr/>
                    <a:lstStyle/>
                    <a:p>
                      <a:r>
                        <a:rPr lang="tr-TR" dirty="0"/>
                        <a:t>14</a:t>
                      </a:r>
                    </a:p>
                  </a:txBody>
                  <a:tcPr/>
                </a:tc>
                <a:tc>
                  <a:txBody>
                    <a:bodyPr/>
                    <a:lstStyle/>
                    <a:p>
                      <a:r>
                        <a:rPr lang="tr-TR" dirty="0"/>
                        <a:t>18</a:t>
                      </a:r>
                    </a:p>
                  </a:txBody>
                  <a:tcPr/>
                </a:tc>
                <a:tc>
                  <a:txBody>
                    <a:bodyPr/>
                    <a:lstStyle/>
                    <a:p>
                      <a:r>
                        <a:rPr lang="tr-TR" dirty="0"/>
                        <a:t>5</a:t>
                      </a:r>
                    </a:p>
                  </a:txBody>
                  <a:tcPr/>
                </a:tc>
                <a:tc>
                  <a:txBody>
                    <a:bodyPr/>
                    <a:lstStyle/>
                    <a:p>
                      <a:r>
                        <a:rPr lang="tr-TR" dirty="0"/>
                        <a:t>1</a:t>
                      </a:r>
                    </a:p>
                  </a:txBody>
                  <a:tcPr/>
                </a:tc>
                <a:tc>
                  <a:txBody>
                    <a:bodyPr/>
                    <a:lstStyle/>
                    <a:p>
                      <a:r>
                        <a:rPr lang="tr-TR" dirty="0"/>
                        <a:t>0</a:t>
                      </a:r>
                    </a:p>
                  </a:txBody>
                  <a:tcPr/>
                </a:tc>
                <a:tc>
                  <a:txBody>
                    <a:bodyPr/>
                    <a:lstStyle/>
                    <a:p>
                      <a:r>
                        <a:rPr lang="tr-TR" dirty="0"/>
                        <a:t>3</a:t>
                      </a:r>
                    </a:p>
                  </a:txBody>
                  <a:tcPr/>
                </a:tc>
                <a:tc>
                  <a:txBody>
                    <a:bodyPr/>
                    <a:lstStyle/>
                    <a:p>
                      <a:r>
                        <a:rPr lang="tr-TR" dirty="0"/>
                        <a:t>0</a:t>
                      </a:r>
                    </a:p>
                  </a:txBody>
                  <a:tcPr/>
                </a:tc>
                <a:tc>
                  <a:txBody>
                    <a:bodyPr/>
                    <a:lstStyle/>
                    <a:p>
                      <a:r>
                        <a:rPr lang="tr-TR" dirty="0"/>
                        <a:t>78</a:t>
                      </a:r>
                    </a:p>
                  </a:txBody>
                  <a:tcPr/>
                </a:tc>
                <a:extLst>
                  <a:ext uri="{0D108BD9-81ED-4DB2-BD59-A6C34878D82A}">
                    <a16:rowId xmlns:a16="http://schemas.microsoft.com/office/drawing/2014/main" val="2786322880"/>
                  </a:ext>
                </a:extLst>
              </a:tr>
              <a:tr h="346667">
                <a:tc>
                  <a:txBody>
                    <a:bodyPr/>
                    <a:lstStyle/>
                    <a:p>
                      <a:r>
                        <a:rPr lang="tr-TR" dirty="0">
                          <a:solidFill>
                            <a:srgbClr val="FF0000"/>
                          </a:solidFill>
                        </a:rPr>
                        <a:t>Resim</a:t>
                      </a:r>
                    </a:p>
                  </a:txBody>
                  <a:tcPr/>
                </a:tc>
                <a:tc>
                  <a:txBody>
                    <a:bodyPr/>
                    <a:lstStyle/>
                    <a:p>
                      <a:r>
                        <a:rPr lang="tr-TR" dirty="0"/>
                        <a:t>1</a:t>
                      </a:r>
                    </a:p>
                  </a:txBody>
                  <a:tcPr/>
                </a:tc>
                <a:tc>
                  <a:txBody>
                    <a:bodyPr/>
                    <a:lstStyle/>
                    <a:p>
                      <a:r>
                        <a:rPr lang="tr-TR" dirty="0"/>
                        <a:t>2</a:t>
                      </a:r>
                    </a:p>
                  </a:txBody>
                  <a:tcPr/>
                </a:tc>
                <a:tc>
                  <a:txBody>
                    <a:bodyPr/>
                    <a:lstStyle/>
                    <a:p>
                      <a:r>
                        <a:rPr lang="tr-TR" dirty="0"/>
                        <a:t>12</a:t>
                      </a:r>
                    </a:p>
                  </a:txBody>
                  <a:tcPr/>
                </a:tc>
                <a:tc>
                  <a:txBody>
                    <a:bodyPr/>
                    <a:lstStyle/>
                    <a:p>
                      <a:r>
                        <a:rPr lang="tr-TR" dirty="0"/>
                        <a:t>11</a:t>
                      </a:r>
                    </a:p>
                  </a:txBody>
                  <a:tcPr/>
                </a:tc>
                <a:tc>
                  <a:txBody>
                    <a:bodyPr/>
                    <a:lstStyle/>
                    <a:p>
                      <a:r>
                        <a:rPr lang="tr-TR" dirty="0"/>
                        <a:t>5</a:t>
                      </a:r>
                    </a:p>
                  </a:txBody>
                  <a:tcPr/>
                </a:tc>
                <a:tc>
                  <a:txBody>
                    <a:bodyPr/>
                    <a:lstStyle/>
                    <a:p>
                      <a:r>
                        <a:rPr lang="tr-TR" dirty="0"/>
                        <a:t>7</a:t>
                      </a:r>
                    </a:p>
                  </a:txBody>
                  <a:tcPr/>
                </a:tc>
                <a:tc>
                  <a:txBody>
                    <a:bodyPr/>
                    <a:lstStyle/>
                    <a:p>
                      <a:r>
                        <a:rPr lang="tr-TR" dirty="0"/>
                        <a:t>4</a:t>
                      </a:r>
                    </a:p>
                  </a:txBody>
                  <a:tcPr/>
                </a:tc>
                <a:tc>
                  <a:txBody>
                    <a:bodyPr/>
                    <a:lstStyle/>
                    <a:p>
                      <a:r>
                        <a:rPr lang="tr-TR" dirty="0"/>
                        <a:t>2</a:t>
                      </a:r>
                    </a:p>
                  </a:txBody>
                  <a:tcPr/>
                </a:tc>
                <a:tc>
                  <a:txBody>
                    <a:bodyPr/>
                    <a:lstStyle/>
                    <a:p>
                      <a:r>
                        <a:rPr lang="tr-TR" dirty="0"/>
                        <a:t>3</a:t>
                      </a:r>
                    </a:p>
                  </a:txBody>
                  <a:tcPr/>
                </a:tc>
                <a:tc>
                  <a:txBody>
                    <a:bodyPr/>
                    <a:lstStyle/>
                    <a:p>
                      <a:r>
                        <a:rPr lang="tr-TR" dirty="0"/>
                        <a:t>1</a:t>
                      </a:r>
                    </a:p>
                  </a:txBody>
                  <a:tcPr/>
                </a:tc>
                <a:tc>
                  <a:txBody>
                    <a:bodyPr/>
                    <a:lstStyle/>
                    <a:p>
                      <a:r>
                        <a:rPr lang="tr-TR" dirty="0"/>
                        <a:t>2</a:t>
                      </a:r>
                    </a:p>
                  </a:txBody>
                  <a:tcPr/>
                </a:tc>
                <a:tc>
                  <a:txBody>
                    <a:bodyPr/>
                    <a:lstStyle/>
                    <a:p>
                      <a:r>
                        <a:rPr lang="tr-TR" dirty="0"/>
                        <a:t>50</a:t>
                      </a:r>
                    </a:p>
                  </a:txBody>
                  <a:tcPr/>
                </a:tc>
                <a:extLst>
                  <a:ext uri="{0D108BD9-81ED-4DB2-BD59-A6C34878D82A}">
                    <a16:rowId xmlns:a16="http://schemas.microsoft.com/office/drawing/2014/main" val="3925994332"/>
                  </a:ext>
                </a:extLst>
              </a:tr>
              <a:tr h="346667">
                <a:tc>
                  <a:txBody>
                    <a:bodyPr/>
                    <a:lstStyle/>
                    <a:p>
                      <a:r>
                        <a:rPr lang="tr-TR" dirty="0">
                          <a:solidFill>
                            <a:srgbClr val="FF0000"/>
                          </a:solidFill>
                        </a:rPr>
                        <a:t>Müzik</a:t>
                      </a:r>
                    </a:p>
                  </a:txBody>
                  <a:tcPr/>
                </a:tc>
                <a:tc>
                  <a:txBody>
                    <a:bodyPr/>
                    <a:lstStyle/>
                    <a:p>
                      <a:r>
                        <a:rPr lang="tr-TR" dirty="0"/>
                        <a:t>2</a:t>
                      </a:r>
                    </a:p>
                  </a:txBody>
                  <a:tcPr/>
                </a:tc>
                <a:tc>
                  <a:txBody>
                    <a:bodyPr/>
                    <a:lstStyle/>
                    <a:p>
                      <a:r>
                        <a:rPr lang="tr-TR" dirty="0"/>
                        <a:t>3</a:t>
                      </a:r>
                    </a:p>
                  </a:txBody>
                  <a:tcPr/>
                </a:tc>
                <a:tc>
                  <a:txBody>
                    <a:bodyPr/>
                    <a:lstStyle/>
                    <a:p>
                      <a:r>
                        <a:rPr lang="tr-TR" dirty="0"/>
                        <a:t>3</a:t>
                      </a:r>
                    </a:p>
                  </a:txBody>
                  <a:tcPr/>
                </a:tc>
                <a:tc>
                  <a:txBody>
                    <a:bodyPr/>
                    <a:lstStyle/>
                    <a:p>
                      <a:r>
                        <a:rPr lang="tr-TR" dirty="0"/>
                        <a:t>4</a:t>
                      </a:r>
                    </a:p>
                  </a:txBody>
                  <a:tcPr/>
                </a:tc>
                <a:tc>
                  <a:txBody>
                    <a:bodyPr/>
                    <a:lstStyle/>
                    <a:p>
                      <a:r>
                        <a:rPr lang="tr-TR" dirty="0"/>
                        <a:t>4</a:t>
                      </a:r>
                    </a:p>
                  </a:txBody>
                  <a:tcPr/>
                </a:tc>
                <a:tc>
                  <a:txBody>
                    <a:bodyPr/>
                    <a:lstStyle/>
                    <a:p>
                      <a:r>
                        <a:rPr lang="tr-TR" dirty="0"/>
                        <a:t>0</a:t>
                      </a:r>
                    </a:p>
                  </a:txBody>
                  <a:tcPr/>
                </a:tc>
                <a:tc>
                  <a:txBody>
                    <a:bodyPr/>
                    <a:lstStyle/>
                    <a:p>
                      <a:r>
                        <a:rPr lang="tr-TR" dirty="0"/>
                        <a:t>1</a:t>
                      </a:r>
                    </a:p>
                  </a:txBody>
                  <a:tcPr/>
                </a:tc>
                <a:tc>
                  <a:txBody>
                    <a:bodyPr/>
                    <a:lstStyle/>
                    <a:p>
                      <a:r>
                        <a:rPr lang="tr-TR" dirty="0"/>
                        <a:t>0</a:t>
                      </a:r>
                    </a:p>
                  </a:txBody>
                  <a:tcPr/>
                </a:tc>
                <a:tc>
                  <a:txBody>
                    <a:bodyPr/>
                    <a:lstStyle/>
                    <a:p>
                      <a:r>
                        <a:rPr lang="tr-TR" dirty="0"/>
                        <a:t>0</a:t>
                      </a:r>
                    </a:p>
                  </a:txBody>
                  <a:tcPr/>
                </a:tc>
                <a:tc>
                  <a:txBody>
                    <a:bodyPr/>
                    <a:lstStyle/>
                    <a:p>
                      <a:r>
                        <a:rPr lang="tr-TR" dirty="0"/>
                        <a:t>4</a:t>
                      </a:r>
                    </a:p>
                  </a:txBody>
                  <a:tcPr/>
                </a:tc>
                <a:tc>
                  <a:txBody>
                    <a:bodyPr/>
                    <a:lstStyle/>
                    <a:p>
                      <a:r>
                        <a:rPr lang="tr-TR" dirty="0"/>
                        <a:t>1</a:t>
                      </a:r>
                    </a:p>
                  </a:txBody>
                  <a:tcPr/>
                </a:tc>
                <a:tc>
                  <a:txBody>
                    <a:bodyPr/>
                    <a:lstStyle/>
                    <a:p>
                      <a:r>
                        <a:rPr lang="tr-TR" dirty="0"/>
                        <a:t>22</a:t>
                      </a:r>
                    </a:p>
                  </a:txBody>
                  <a:tcPr/>
                </a:tc>
                <a:extLst>
                  <a:ext uri="{0D108BD9-81ED-4DB2-BD59-A6C34878D82A}">
                    <a16:rowId xmlns:a16="http://schemas.microsoft.com/office/drawing/2014/main" val="2250461228"/>
                  </a:ext>
                </a:extLst>
              </a:tr>
              <a:tr h="5983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solidFill>
                            <a:srgbClr val="FF0000"/>
                          </a:solidFill>
                        </a:rPr>
                        <a:t>Genel Zihinsel-Resim</a:t>
                      </a:r>
                    </a:p>
                  </a:txBody>
                  <a:tcPr/>
                </a:tc>
                <a:tc>
                  <a:txBody>
                    <a:bodyPr/>
                    <a:lstStyle/>
                    <a:p>
                      <a:endParaRPr lang="tr-TR" dirty="0"/>
                    </a:p>
                  </a:txBody>
                  <a:tcPr/>
                </a:tc>
                <a:tc>
                  <a:txBody>
                    <a:bodyPr/>
                    <a:lstStyle/>
                    <a:p>
                      <a:r>
                        <a:rPr lang="tr-TR" dirty="0"/>
                        <a:t>5</a:t>
                      </a:r>
                    </a:p>
                  </a:txBody>
                  <a:tcPr/>
                </a:tc>
                <a:tc>
                  <a:txBody>
                    <a:bodyPr/>
                    <a:lstStyle/>
                    <a:p>
                      <a:r>
                        <a:rPr lang="tr-TR" dirty="0"/>
                        <a:t>1</a:t>
                      </a:r>
                    </a:p>
                  </a:txBody>
                  <a:tcPr/>
                </a:tc>
                <a:tc>
                  <a:txBody>
                    <a:bodyPr/>
                    <a:lstStyle/>
                    <a:p>
                      <a:r>
                        <a:rPr lang="tr-TR" dirty="0"/>
                        <a:t>1</a:t>
                      </a:r>
                    </a:p>
                  </a:txBody>
                  <a:tcPr/>
                </a:tc>
                <a:tc>
                  <a:txBody>
                    <a:bodyPr/>
                    <a:lstStyle/>
                    <a:p>
                      <a:r>
                        <a:rPr lang="tr-TR" dirty="0"/>
                        <a:t>1</a:t>
                      </a:r>
                    </a:p>
                  </a:txBody>
                  <a:tcPr/>
                </a:tc>
                <a:tc>
                  <a:txBody>
                    <a:bodyPr/>
                    <a:lstStyle/>
                    <a:p>
                      <a:r>
                        <a:rPr lang="tr-TR" dirty="0"/>
                        <a:t>1</a:t>
                      </a:r>
                    </a:p>
                  </a:txBody>
                  <a:tcPr/>
                </a:tc>
                <a:tc>
                  <a:txBody>
                    <a:bodyPr/>
                    <a:lstStyle/>
                    <a:p>
                      <a:endParaRPr lang="tr-TR" dirty="0"/>
                    </a:p>
                  </a:txBody>
                  <a:tcPr/>
                </a:tc>
                <a:tc>
                  <a:txBody>
                    <a:bodyPr/>
                    <a:lstStyle/>
                    <a:p>
                      <a:endParaRPr lang="tr-TR" dirty="0"/>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r>
                        <a:rPr lang="tr-TR" dirty="0"/>
                        <a:t>9</a:t>
                      </a:r>
                    </a:p>
                  </a:txBody>
                  <a:tcPr/>
                </a:tc>
                <a:extLst>
                  <a:ext uri="{0D108BD9-81ED-4DB2-BD59-A6C34878D82A}">
                    <a16:rowId xmlns:a16="http://schemas.microsoft.com/office/drawing/2014/main" val="754769640"/>
                  </a:ext>
                </a:extLst>
              </a:tr>
              <a:tr h="5983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solidFill>
                            <a:srgbClr val="FF0000"/>
                          </a:solidFill>
                        </a:rPr>
                        <a:t>Genel Zihinsel-Müzik</a:t>
                      </a:r>
                    </a:p>
                  </a:txBody>
                  <a:tcPr/>
                </a:tc>
                <a:tc>
                  <a:txBody>
                    <a:bodyPr/>
                    <a:lstStyle/>
                    <a:p>
                      <a:endParaRPr lang="tr-TR"/>
                    </a:p>
                  </a:txBody>
                  <a:tcPr/>
                </a:tc>
                <a:tc>
                  <a:txBody>
                    <a:bodyPr/>
                    <a:lstStyle/>
                    <a:p>
                      <a:endParaRPr lang="tr-TR"/>
                    </a:p>
                  </a:txBody>
                  <a:tcPr/>
                </a:tc>
                <a:tc>
                  <a:txBody>
                    <a:bodyPr/>
                    <a:lstStyle/>
                    <a:p>
                      <a:r>
                        <a:rPr lang="tr-TR" dirty="0"/>
                        <a:t>1</a:t>
                      </a:r>
                    </a:p>
                  </a:txBody>
                  <a:tcPr/>
                </a:tc>
                <a:tc>
                  <a:txBody>
                    <a:bodyPr/>
                    <a:lstStyle/>
                    <a:p>
                      <a:endParaRPr lang="tr-TR" dirty="0"/>
                    </a:p>
                  </a:txBody>
                  <a:tcPr/>
                </a:tc>
                <a:tc>
                  <a:txBody>
                    <a:bodyPr/>
                    <a:lstStyle/>
                    <a:p>
                      <a:r>
                        <a:rPr lang="tr-TR" dirty="0"/>
                        <a:t>1</a:t>
                      </a:r>
                    </a:p>
                  </a:txBody>
                  <a:tcPr/>
                </a:tc>
                <a:tc>
                  <a:txBody>
                    <a:bodyPr/>
                    <a:lstStyle/>
                    <a:p>
                      <a:endParaRPr lang="tr-TR" dirty="0"/>
                    </a:p>
                  </a:txBody>
                  <a:tcPr/>
                </a:tc>
                <a:tc>
                  <a:txBody>
                    <a:bodyPr/>
                    <a:lstStyle/>
                    <a:p>
                      <a:endParaRPr lang="tr-TR"/>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a:p>
                  </a:txBody>
                  <a:tcPr/>
                </a:tc>
                <a:tc>
                  <a:txBody>
                    <a:bodyPr/>
                    <a:lstStyle/>
                    <a:p>
                      <a:r>
                        <a:rPr lang="tr-TR" dirty="0"/>
                        <a:t>2</a:t>
                      </a:r>
                    </a:p>
                  </a:txBody>
                  <a:tcPr/>
                </a:tc>
                <a:extLst>
                  <a:ext uri="{0D108BD9-81ED-4DB2-BD59-A6C34878D82A}">
                    <a16:rowId xmlns:a16="http://schemas.microsoft.com/office/drawing/2014/main" val="3130971240"/>
                  </a:ext>
                </a:extLst>
              </a:tr>
              <a:tr h="598357">
                <a:tc>
                  <a:txBody>
                    <a:bodyPr/>
                    <a:lstStyle/>
                    <a:p>
                      <a:r>
                        <a:rPr lang="tr-TR" dirty="0">
                          <a:solidFill>
                            <a:srgbClr val="FF0000"/>
                          </a:solidFill>
                        </a:rPr>
                        <a:t>Resim - Müzik</a:t>
                      </a: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r>
                        <a:rPr lang="tr-TR" dirty="0"/>
                        <a:t>1</a:t>
                      </a:r>
                    </a:p>
                  </a:txBody>
                  <a:tcPr/>
                </a:tc>
                <a:tc>
                  <a:txBody>
                    <a:bodyPr/>
                    <a:lstStyle/>
                    <a:p>
                      <a:endParaRPr lang="tr-TR" dirty="0"/>
                    </a:p>
                  </a:txBody>
                  <a:tcPr/>
                </a:tc>
                <a:tc>
                  <a:txBody>
                    <a:bodyPr/>
                    <a:lstStyle/>
                    <a:p>
                      <a:r>
                        <a:rPr lang="tr-TR" dirty="0"/>
                        <a:t>1</a:t>
                      </a:r>
                    </a:p>
                  </a:txBody>
                  <a:tcPr/>
                </a:tc>
                <a:tc>
                  <a:txBody>
                    <a:bodyPr/>
                    <a:lstStyle/>
                    <a:p>
                      <a:endParaRPr lang="tr-TR" dirty="0"/>
                    </a:p>
                  </a:txBody>
                  <a:tcPr/>
                </a:tc>
                <a:tc>
                  <a:txBody>
                    <a:bodyPr/>
                    <a:lstStyle/>
                    <a:p>
                      <a:endParaRPr lang="tr-TR" dirty="0"/>
                    </a:p>
                  </a:txBody>
                  <a:tcPr/>
                </a:tc>
                <a:tc>
                  <a:txBody>
                    <a:bodyPr/>
                    <a:lstStyle/>
                    <a:p>
                      <a:r>
                        <a:rPr lang="tr-TR" dirty="0"/>
                        <a:t>1</a:t>
                      </a:r>
                    </a:p>
                  </a:txBody>
                  <a:tcPr/>
                </a:tc>
                <a:tc>
                  <a:txBody>
                    <a:bodyPr/>
                    <a:lstStyle/>
                    <a:p>
                      <a:endParaRPr lang="tr-TR" dirty="0"/>
                    </a:p>
                  </a:txBody>
                  <a:tcPr/>
                </a:tc>
                <a:tc>
                  <a:txBody>
                    <a:bodyPr/>
                    <a:lstStyle/>
                    <a:p>
                      <a:r>
                        <a:rPr lang="tr-TR" dirty="0"/>
                        <a:t>3</a:t>
                      </a:r>
                    </a:p>
                  </a:txBody>
                  <a:tcPr/>
                </a:tc>
                <a:extLst>
                  <a:ext uri="{0D108BD9-81ED-4DB2-BD59-A6C34878D82A}">
                    <a16:rowId xmlns:a16="http://schemas.microsoft.com/office/drawing/2014/main" val="2493065119"/>
                  </a:ext>
                </a:extLst>
              </a:tr>
              <a:tr h="3466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600" dirty="0">
                          <a:solidFill>
                            <a:srgbClr val="FF0000"/>
                          </a:solidFill>
                        </a:rPr>
                        <a:t>Genel Zihinsel-Resim – Müzik</a:t>
                      </a:r>
                    </a:p>
                  </a:txBody>
                  <a:tcPr/>
                </a:tc>
                <a:tc>
                  <a:txBody>
                    <a:bodyPr/>
                    <a:lstStyle/>
                    <a:p>
                      <a:endParaRPr lang="tr-TR" dirty="0"/>
                    </a:p>
                  </a:txBody>
                  <a:tcPr/>
                </a:tc>
                <a:tc>
                  <a:txBody>
                    <a:bodyPr/>
                    <a:lstStyle/>
                    <a:p>
                      <a:endParaRPr lang="tr-TR"/>
                    </a:p>
                  </a:txBody>
                  <a:tcPr/>
                </a:tc>
                <a:tc>
                  <a:txBody>
                    <a:bodyPr/>
                    <a:lstStyle/>
                    <a:p>
                      <a:endParaRPr lang="tr-TR"/>
                    </a:p>
                  </a:txBody>
                  <a:tcPr/>
                </a:tc>
                <a:tc>
                  <a:txBody>
                    <a:bodyPr/>
                    <a:lstStyle/>
                    <a:p>
                      <a:r>
                        <a:rPr lang="tr-TR" dirty="0"/>
                        <a:t>1</a:t>
                      </a: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dirty="0"/>
                    </a:p>
                  </a:txBody>
                  <a:tcPr/>
                </a:tc>
                <a:tc>
                  <a:txBody>
                    <a:bodyPr/>
                    <a:lstStyle/>
                    <a:p>
                      <a:r>
                        <a:rPr lang="tr-TR" dirty="0"/>
                        <a:t>1</a:t>
                      </a:r>
                    </a:p>
                  </a:txBody>
                  <a:tcPr/>
                </a:tc>
                <a:extLst>
                  <a:ext uri="{0D108BD9-81ED-4DB2-BD59-A6C34878D82A}">
                    <a16:rowId xmlns:a16="http://schemas.microsoft.com/office/drawing/2014/main" val="4080136614"/>
                  </a:ext>
                </a:extLst>
              </a:tr>
              <a:tr h="346667">
                <a:tc>
                  <a:txBody>
                    <a:bodyPr/>
                    <a:lstStyle/>
                    <a:p>
                      <a:r>
                        <a:rPr lang="tr-TR" dirty="0">
                          <a:solidFill>
                            <a:srgbClr val="FF0000"/>
                          </a:solidFill>
                        </a:rPr>
                        <a:t>Genel Sayı( Çift alanlar hariç)</a:t>
                      </a:r>
                    </a:p>
                  </a:txBody>
                  <a:tcPr/>
                </a:tc>
                <a:tc>
                  <a:txBody>
                    <a:bodyPr/>
                    <a:lstStyle/>
                    <a:p>
                      <a:r>
                        <a:rPr lang="tr-TR" dirty="0">
                          <a:solidFill>
                            <a:srgbClr val="FF0000"/>
                          </a:solidFill>
                        </a:rPr>
                        <a:t>134</a:t>
                      </a:r>
                    </a:p>
                  </a:txBody>
                  <a:tcPr/>
                </a:tc>
                <a:tc>
                  <a:txBody>
                    <a:bodyPr/>
                    <a:lstStyle/>
                    <a:p>
                      <a:endParaRPr lang="tr-TR" dirty="0">
                        <a:solidFill>
                          <a:srgbClr val="FF0000"/>
                        </a:solidFill>
                      </a:endParaRPr>
                    </a:p>
                  </a:txBody>
                  <a:tcPr/>
                </a:tc>
                <a:tc>
                  <a:txBody>
                    <a:bodyPr/>
                    <a:lstStyle/>
                    <a:p>
                      <a:endParaRPr lang="tr-TR" dirty="0">
                        <a:solidFill>
                          <a:srgbClr val="FF0000"/>
                        </a:solidFill>
                      </a:endParaRPr>
                    </a:p>
                  </a:txBody>
                  <a:tcPr/>
                </a:tc>
                <a:tc>
                  <a:txBody>
                    <a:bodyPr/>
                    <a:lstStyle/>
                    <a:p>
                      <a:endParaRPr lang="tr-TR">
                        <a:solidFill>
                          <a:srgbClr val="FF0000"/>
                        </a:solidFill>
                      </a:endParaRPr>
                    </a:p>
                  </a:txBody>
                  <a:tcPr/>
                </a:tc>
                <a:tc>
                  <a:txBody>
                    <a:bodyPr/>
                    <a:lstStyle/>
                    <a:p>
                      <a:endParaRPr lang="tr-TR" dirty="0">
                        <a:solidFill>
                          <a:srgbClr val="FF0000"/>
                        </a:solidFill>
                      </a:endParaRPr>
                    </a:p>
                  </a:txBody>
                  <a:tcPr/>
                </a:tc>
                <a:tc>
                  <a:txBody>
                    <a:bodyPr/>
                    <a:lstStyle/>
                    <a:p>
                      <a:endParaRPr lang="tr-TR">
                        <a:solidFill>
                          <a:srgbClr val="FF0000"/>
                        </a:solidFill>
                      </a:endParaRPr>
                    </a:p>
                  </a:txBody>
                  <a:tcPr/>
                </a:tc>
                <a:tc>
                  <a:txBody>
                    <a:bodyPr/>
                    <a:lstStyle/>
                    <a:p>
                      <a:endParaRPr lang="tr-TR" dirty="0">
                        <a:solidFill>
                          <a:srgbClr val="FF0000"/>
                        </a:solidFill>
                      </a:endParaRPr>
                    </a:p>
                  </a:txBody>
                  <a:tcPr/>
                </a:tc>
                <a:tc>
                  <a:txBody>
                    <a:bodyPr/>
                    <a:lstStyle/>
                    <a:p>
                      <a:endParaRPr lang="tr-TR" dirty="0">
                        <a:solidFill>
                          <a:srgbClr val="FF0000"/>
                        </a:solidFill>
                      </a:endParaRPr>
                    </a:p>
                  </a:txBody>
                  <a:tcPr/>
                </a:tc>
                <a:tc>
                  <a:txBody>
                    <a:bodyPr/>
                    <a:lstStyle/>
                    <a:p>
                      <a:endParaRPr lang="tr-TR">
                        <a:solidFill>
                          <a:srgbClr val="FF0000"/>
                        </a:solidFill>
                      </a:endParaRPr>
                    </a:p>
                  </a:txBody>
                  <a:tcPr/>
                </a:tc>
                <a:tc>
                  <a:txBody>
                    <a:bodyPr/>
                    <a:lstStyle/>
                    <a:p>
                      <a:endParaRPr lang="tr-TR" dirty="0">
                        <a:solidFill>
                          <a:srgbClr val="FF0000"/>
                        </a:solidFill>
                      </a:endParaRPr>
                    </a:p>
                  </a:txBody>
                  <a:tcPr/>
                </a:tc>
                <a:tc>
                  <a:txBody>
                    <a:bodyPr/>
                    <a:lstStyle/>
                    <a:p>
                      <a:endParaRPr lang="tr-TR" dirty="0">
                        <a:solidFill>
                          <a:srgbClr val="FF0000"/>
                        </a:solidFill>
                      </a:endParaRPr>
                    </a:p>
                  </a:txBody>
                  <a:tcPr/>
                </a:tc>
                <a:tc>
                  <a:txBody>
                    <a:bodyPr/>
                    <a:lstStyle/>
                    <a:p>
                      <a:r>
                        <a:rPr lang="tr-TR" dirty="0">
                          <a:solidFill>
                            <a:srgbClr val="FF0000"/>
                          </a:solidFill>
                        </a:rPr>
                        <a:t>167</a:t>
                      </a:r>
                    </a:p>
                  </a:txBody>
                  <a:tcPr/>
                </a:tc>
                <a:extLst>
                  <a:ext uri="{0D108BD9-81ED-4DB2-BD59-A6C34878D82A}">
                    <a16:rowId xmlns:a16="http://schemas.microsoft.com/office/drawing/2014/main" val="449266908"/>
                  </a:ext>
                </a:extLst>
              </a:tr>
            </a:tbl>
          </a:graphicData>
        </a:graphic>
      </p:graphicFrame>
    </p:spTree>
    <p:extLst>
      <p:ext uri="{BB962C8B-B14F-4D97-AF65-F5344CB8AC3E}">
        <p14:creationId xmlns:p14="http://schemas.microsoft.com/office/powerpoint/2010/main" val="124556633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3" descr="D:\111\karışık evrak\LOGOLAR\mem_logo_1.jpg"/>
          <p:cNvPicPr>
            <a:picLocks noChangeAspect="1" noChangeArrowheads="1"/>
          </p:cNvPicPr>
          <p:nvPr/>
        </p:nvPicPr>
        <p:blipFill>
          <a:blip r:embed="rId2" cstate="print"/>
          <a:srcRect/>
          <a:stretch>
            <a:fillRect/>
          </a:stretch>
        </p:blipFill>
        <p:spPr bwMode="auto">
          <a:xfrm>
            <a:off x="10439400" y="44450"/>
            <a:ext cx="857250" cy="842963"/>
          </a:xfrm>
          <a:prstGeom prst="rect">
            <a:avLst/>
          </a:prstGeom>
          <a:noFill/>
          <a:ln w="9525">
            <a:noFill/>
            <a:miter lim="800000"/>
            <a:headEnd/>
            <a:tailEnd/>
          </a:ln>
        </p:spPr>
      </p:pic>
      <p:pic>
        <p:nvPicPr>
          <p:cNvPr id="4" name="Resim 3">
            <a:extLst>
              <a:ext uri="{FF2B5EF4-FFF2-40B4-BE49-F238E27FC236}">
                <a16:creationId xmlns:a16="http://schemas.microsoft.com/office/drawing/2014/main" id="{C60FD959-3978-CD31-6FF7-1AFB720A1F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0012" y="44005"/>
            <a:ext cx="861987" cy="824675"/>
          </a:xfrm>
          <a:prstGeom prst="rect">
            <a:avLst/>
          </a:prstGeom>
        </p:spPr>
      </p:pic>
      <p:pic>
        <p:nvPicPr>
          <p:cNvPr id="6" name="Resim 5">
            <a:extLst>
              <a:ext uri="{FF2B5EF4-FFF2-40B4-BE49-F238E27FC236}">
                <a16:creationId xmlns:a16="http://schemas.microsoft.com/office/drawing/2014/main" id="{925A92C5-CBBE-3058-11DC-D58CDCD9D2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936" y="44005"/>
            <a:ext cx="823953" cy="824675"/>
          </a:xfrm>
          <a:prstGeom prst="rect">
            <a:avLst/>
          </a:prstGeom>
        </p:spPr>
      </p:pic>
      <p:sp>
        <p:nvSpPr>
          <p:cNvPr id="11" name="Başlık 1">
            <a:extLst>
              <a:ext uri="{FF2B5EF4-FFF2-40B4-BE49-F238E27FC236}">
                <a16:creationId xmlns:a16="http://schemas.microsoft.com/office/drawing/2014/main" id="{AF6308E7-D4C8-69BF-60B3-9ECB1A4977E6}"/>
              </a:ext>
            </a:extLst>
          </p:cNvPr>
          <p:cNvSpPr>
            <a:spLocks noGrp="1"/>
          </p:cNvSpPr>
          <p:nvPr>
            <p:ph type="title"/>
          </p:nvPr>
        </p:nvSpPr>
        <p:spPr>
          <a:xfrm>
            <a:off x="1079500" y="222250"/>
            <a:ext cx="9187766" cy="966788"/>
          </a:xfrm>
        </p:spPr>
        <p:txBody>
          <a:bodyPr/>
          <a:lstStyle/>
          <a:p>
            <a:pPr algn="l" eaLnBrk="1" hangingPunct="1"/>
            <a:r>
              <a:rPr lang="tr-TR" b="1" dirty="0">
                <a:solidFill>
                  <a:srgbClr val="FF0000"/>
                </a:solidFill>
              </a:rPr>
              <a:t>Kadromuz</a:t>
            </a:r>
          </a:p>
        </p:txBody>
      </p:sp>
      <p:pic>
        <p:nvPicPr>
          <p:cNvPr id="8" name="Resim 7" descr="tablo içeren bir resim&#10;&#10;Açıklama otomatik olarak oluşturuldu">
            <a:extLst>
              <a:ext uri="{FF2B5EF4-FFF2-40B4-BE49-F238E27FC236}">
                <a16:creationId xmlns:a16="http://schemas.microsoft.com/office/drawing/2014/main" id="{9BD94969-9437-B2D6-978A-76EF41331E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342" y="1073477"/>
            <a:ext cx="10930854" cy="5562273"/>
          </a:xfrm>
          <a:prstGeom prst="rect">
            <a:avLst/>
          </a:prstGeom>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94822" y="0"/>
            <a:ext cx="6885432" cy="1414175"/>
          </a:xfrm>
        </p:spPr>
        <p:txBody>
          <a:bodyPr>
            <a:normAutofit/>
          </a:bodyPr>
          <a:lstStyle/>
          <a:p>
            <a:r>
              <a:rPr lang="tr-TR" b="1" dirty="0">
                <a:solidFill>
                  <a:srgbClr val="FF0000"/>
                </a:solidFill>
              </a:rPr>
              <a:t>Fiziki Kapasite – Müzik Alanı</a:t>
            </a:r>
          </a:p>
        </p:txBody>
      </p:sp>
      <p:pic>
        <p:nvPicPr>
          <p:cNvPr id="8" name="Picture 3" descr="D:\111\karışık evrak\LOGOLAR\mem_logo_1.jpg"/>
          <p:cNvPicPr>
            <a:picLocks noChangeAspect="1" noChangeArrowheads="1"/>
          </p:cNvPicPr>
          <p:nvPr/>
        </p:nvPicPr>
        <p:blipFill>
          <a:blip r:embed="rId2" cstate="print"/>
          <a:srcRect/>
          <a:stretch>
            <a:fillRect/>
          </a:stretch>
        </p:blipFill>
        <p:spPr bwMode="auto">
          <a:xfrm>
            <a:off x="10439724" y="44006"/>
            <a:ext cx="857454" cy="842962"/>
          </a:xfrm>
          <a:prstGeom prst="rect">
            <a:avLst/>
          </a:prstGeom>
          <a:noFill/>
        </p:spPr>
      </p:pic>
      <p:pic>
        <p:nvPicPr>
          <p:cNvPr id="3074" name="Picture 2" descr="D:\111\foto genel\kurum fotoları\müzik\WhatsApp Image 2021-02-27 at 11.29.31 (1).jpeg"/>
          <p:cNvPicPr>
            <a:picLocks noChangeAspect="1" noChangeArrowheads="1"/>
          </p:cNvPicPr>
          <p:nvPr/>
        </p:nvPicPr>
        <p:blipFill>
          <a:blip r:embed="rId3" cstate="print"/>
          <a:srcRect/>
          <a:stretch>
            <a:fillRect/>
          </a:stretch>
        </p:blipFill>
        <p:spPr bwMode="auto">
          <a:xfrm>
            <a:off x="3922776" y="4486846"/>
            <a:ext cx="3922776" cy="220656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075" name="Picture 3" descr="D:\111\foto genel\kurum fotoları\müzik\IMG_8961.JPG"/>
          <p:cNvPicPr>
            <a:picLocks noChangeAspect="1" noChangeArrowheads="1"/>
          </p:cNvPicPr>
          <p:nvPr/>
        </p:nvPicPr>
        <p:blipFill>
          <a:blip r:embed="rId4" cstate="print"/>
          <a:srcRect/>
          <a:stretch>
            <a:fillRect/>
          </a:stretch>
        </p:blipFill>
        <p:spPr bwMode="auto">
          <a:xfrm>
            <a:off x="8117579" y="1507346"/>
            <a:ext cx="3906781" cy="26768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076" name="Picture 4" descr="D:\111\foto genel\kurum fotoları\müzik\IMG_8962.JPG"/>
          <p:cNvPicPr>
            <a:picLocks noChangeAspect="1" noChangeArrowheads="1"/>
          </p:cNvPicPr>
          <p:nvPr/>
        </p:nvPicPr>
        <p:blipFill>
          <a:blip r:embed="rId5" cstate="print"/>
          <a:stretch>
            <a:fillRect/>
          </a:stretch>
        </p:blipFill>
        <p:spPr bwMode="auto">
          <a:xfrm>
            <a:off x="158435" y="1612361"/>
            <a:ext cx="3791774" cy="28438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Başlık 1"/>
          <p:cNvSpPr txBox="1">
            <a:spLocks/>
          </p:cNvSpPr>
          <p:nvPr/>
        </p:nvSpPr>
        <p:spPr>
          <a:xfrm>
            <a:off x="4023360" y="1646017"/>
            <a:ext cx="3959352" cy="2295047"/>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tabLst/>
              <a:defRPr/>
            </a:pPr>
            <a:r>
              <a:rPr kumimoji="0" lang="tr-TR" sz="4400" b="1" i="0" u="none" strike="noStrike" kern="1200" cap="none" spc="0" normalizeH="0" baseline="0" noProof="0" dirty="0">
                <a:ln>
                  <a:noFill/>
                </a:ln>
                <a:solidFill>
                  <a:srgbClr val="FF0000"/>
                </a:solidFill>
                <a:effectLst/>
                <a:uLnTx/>
                <a:uFillTx/>
                <a:latin typeface="+mj-lt"/>
                <a:ea typeface="+mj-ea"/>
                <a:cs typeface="+mj-cs"/>
              </a:rPr>
              <a:t>1 Atölye</a:t>
            </a:r>
          </a:p>
          <a:p>
            <a:pPr marL="0" marR="0" lvl="0" indent="0" algn="ctr" defTabSz="914400" rtl="0" eaLnBrk="1" fontAlgn="auto" latinLnBrk="0" hangingPunct="1">
              <a:lnSpc>
                <a:spcPct val="100000"/>
              </a:lnSpc>
              <a:spcBef>
                <a:spcPct val="0"/>
              </a:spcBef>
              <a:spcAft>
                <a:spcPts val="0"/>
              </a:spcAft>
              <a:buClrTx/>
              <a:buSzTx/>
              <a:tabLst/>
              <a:defRPr/>
            </a:pPr>
            <a:r>
              <a:rPr lang="tr-TR" sz="4400" b="1" dirty="0">
                <a:solidFill>
                  <a:srgbClr val="0070C0"/>
                </a:solidFill>
                <a:latin typeface="+mj-lt"/>
                <a:ea typeface="+mj-ea"/>
                <a:cs typeface="+mj-cs"/>
              </a:rPr>
              <a:t>3 Bireysel Çalışma Odası</a:t>
            </a:r>
          </a:p>
        </p:txBody>
      </p:sp>
      <p:sp>
        <p:nvSpPr>
          <p:cNvPr id="11" name="Başlık 1"/>
          <p:cNvSpPr txBox="1">
            <a:spLocks/>
          </p:cNvSpPr>
          <p:nvPr/>
        </p:nvSpPr>
        <p:spPr>
          <a:xfrm>
            <a:off x="73152" y="4562953"/>
            <a:ext cx="3529584" cy="2295047"/>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tabLst/>
              <a:defRPr/>
            </a:pPr>
            <a:r>
              <a:rPr kumimoji="0" lang="tr-TR" sz="4400" b="1" i="0" u="none" strike="noStrike" kern="1200" cap="none" spc="0" normalizeH="0" baseline="0" noProof="0" dirty="0">
                <a:ln>
                  <a:noFill/>
                </a:ln>
                <a:solidFill>
                  <a:srgbClr val="FF0000"/>
                </a:solidFill>
                <a:effectLst/>
                <a:uLnTx/>
                <a:uFillTx/>
                <a:latin typeface="+mj-lt"/>
                <a:ea typeface="+mj-ea"/>
                <a:cs typeface="+mj-cs"/>
              </a:rPr>
              <a:t>Çeşitli Müzik Aletleri</a:t>
            </a:r>
          </a:p>
          <a:p>
            <a:pPr marL="0" marR="0" lvl="0" indent="0" algn="ctr" defTabSz="914400" rtl="0" eaLnBrk="1" fontAlgn="auto" latinLnBrk="0" hangingPunct="1">
              <a:lnSpc>
                <a:spcPct val="100000"/>
              </a:lnSpc>
              <a:spcBef>
                <a:spcPct val="0"/>
              </a:spcBef>
              <a:spcAft>
                <a:spcPts val="0"/>
              </a:spcAft>
              <a:buClrTx/>
              <a:buSzTx/>
              <a:tabLst/>
              <a:defRPr/>
            </a:pPr>
            <a:r>
              <a:rPr lang="tr-TR" sz="4400" b="1" dirty="0">
                <a:solidFill>
                  <a:srgbClr val="0070C0"/>
                </a:solidFill>
                <a:latin typeface="+mj-lt"/>
                <a:ea typeface="+mj-ea"/>
                <a:cs typeface="+mj-cs"/>
              </a:rPr>
              <a:t>Ses Sistemleri</a:t>
            </a:r>
          </a:p>
        </p:txBody>
      </p:sp>
      <p:sp>
        <p:nvSpPr>
          <p:cNvPr id="12" name="Başlık 1"/>
          <p:cNvSpPr txBox="1">
            <a:spLocks/>
          </p:cNvSpPr>
          <p:nvPr/>
        </p:nvSpPr>
        <p:spPr>
          <a:xfrm>
            <a:off x="8061960" y="4431889"/>
            <a:ext cx="3959352" cy="2295047"/>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tabLst/>
              <a:defRPr/>
            </a:pPr>
            <a:r>
              <a:rPr kumimoji="0" lang="tr-TR" sz="4400" b="1" i="0" u="none" strike="noStrike" kern="1200" cap="none" spc="0" normalizeH="0" baseline="0" noProof="0" dirty="0">
                <a:ln>
                  <a:noFill/>
                </a:ln>
                <a:solidFill>
                  <a:srgbClr val="FF0000"/>
                </a:solidFill>
                <a:effectLst/>
                <a:uLnTx/>
                <a:uFillTx/>
                <a:latin typeface="+mj-lt"/>
                <a:ea typeface="+mj-ea"/>
                <a:cs typeface="+mj-cs"/>
              </a:rPr>
              <a:t>Kayıt Cihazları</a:t>
            </a:r>
          </a:p>
          <a:p>
            <a:pPr marL="0" marR="0" lvl="0" indent="0" algn="ctr" defTabSz="914400" rtl="0" eaLnBrk="1" fontAlgn="auto" latinLnBrk="0" hangingPunct="1">
              <a:lnSpc>
                <a:spcPct val="100000"/>
              </a:lnSpc>
              <a:spcBef>
                <a:spcPct val="0"/>
              </a:spcBef>
              <a:spcAft>
                <a:spcPts val="0"/>
              </a:spcAft>
              <a:buClrTx/>
              <a:buSzTx/>
              <a:tabLst/>
              <a:defRPr/>
            </a:pPr>
            <a:r>
              <a:rPr lang="tr-TR" sz="4400" b="1" dirty="0">
                <a:solidFill>
                  <a:srgbClr val="0070C0"/>
                </a:solidFill>
                <a:latin typeface="+mj-lt"/>
                <a:ea typeface="+mj-ea"/>
                <a:cs typeface="+mj-cs"/>
              </a:rPr>
              <a:t>Konser Ekipmanı</a:t>
            </a:r>
            <a:endParaRPr kumimoji="0" lang="tr-TR" sz="4400" b="1" i="0" u="none" strike="noStrike" kern="1200" cap="none" spc="0" normalizeH="0" baseline="0" noProof="0" dirty="0">
              <a:ln>
                <a:noFill/>
              </a:ln>
              <a:solidFill>
                <a:srgbClr val="0070C0"/>
              </a:solidFill>
              <a:effectLst/>
              <a:uLnTx/>
              <a:uFillTx/>
              <a:latin typeface="+mj-lt"/>
              <a:ea typeface="+mj-ea"/>
              <a:cs typeface="+mj-cs"/>
            </a:endParaRPr>
          </a:p>
        </p:txBody>
      </p:sp>
      <p:pic>
        <p:nvPicPr>
          <p:cNvPr id="4" name="Resim 3">
            <a:extLst>
              <a:ext uri="{FF2B5EF4-FFF2-40B4-BE49-F238E27FC236}">
                <a16:creationId xmlns:a16="http://schemas.microsoft.com/office/drawing/2014/main" id="{4DAD008E-573F-D4CB-4657-BD0F9F8E12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30012" y="44005"/>
            <a:ext cx="861987" cy="824675"/>
          </a:xfrm>
          <a:prstGeom prst="rect">
            <a:avLst/>
          </a:prstGeom>
        </p:spPr>
      </p:pic>
      <p:pic>
        <p:nvPicPr>
          <p:cNvPr id="9" name="Resim 8">
            <a:extLst>
              <a:ext uri="{FF2B5EF4-FFF2-40B4-BE49-F238E27FC236}">
                <a16:creationId xmlns:a16="http://schemas.microsoft.com/office/drawing/2014/main" id="{0C2C5D0F-88FE-7B6A-144D-9B4A665F47A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82936" y="44005"/>
            <a:ext cx="823953" cy="824675"/>
          </a:xfrm>
          <a:prstGeom prst="rect">
            <a:avLst/>
          </a:prstGeom>
        </p:spPr>
      </p:pic>
    </p:spTree>
    <p:extLst>
      <p:ext uri="{BB962C8B-B14F-4D97-AF65-F5344CB8AC3E}">
        <p14:creationId xmlns:p14="http://schemas.microsoft.com/office/powerpoint/2010/main" val="119389038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65176" y="9358"/>
            <a:ext cx="6885432" cy="1414175"/>
          </a:xfrm>
        </p:spPr>
        <p:txBody>
          <a:bodyPr>
            <a:normAutofit/>
          </a:bodyPr>
          <a:lstStyle/>
          <a:p>
            <a:r>
              <a:rPr lang="tr-TR" b="1" dirty="0">
                <a:solidFill>
                  <a:srgbClr val="FF0000"/>
                </a:solidFill>
              </a:rPr>
              <a:t>Fiziki Kapasite – Resim Alanı</a:t>
            </a:r>
          </a:p>
        </p:txBody>
      </p:sp>
      <p:pic>
        <p:nvPicPr>
          <p:cNvPr id="8" name="Picture 3" descr="D:\111\karışık evrak\LOGOLAR\mem_logo_1.jpg"/>
          <p:cNvPicPr>
            <a:picLocks noChangeAspect="1" noChangeArrowheads="1"/>
          </p:cNvPicPr>
          <p:nvPr/>
        </p:nvPicPr>
        <p:blipFill>
          <a:blip r:embed="rId2" cstate="print"/>
          <a:srcRect/>
          <a:stretch>
            <a:fillRect/>
          </a:stretch>
        </p:blipFill>
        <p:spPr bwMode="auto">
          <a:xfrm>
            <a:off x="10439724" y="44006"/>
            <a:ext cx="857454" cy="842962"/>
          </a:xfrm>
          <a:prstGeom prst="rect">
            <a:avLst/>
          </a:prstGeom>
          <a:noFill/>
        </p:spPr>
      </p:pic>
      <p:sp>
        <p:nvSpPr>
          <p:cNvPr id="10" name="Başlık 1"/>
          <p:cNvSpPr txBox="1">
            <a:spLocks/>
          </p:cNvSpPr>
          <p:nvPr/>
        </p:nvSpPr>
        <p:spPr>
          <a:xfrm>
            <a:off x="265176" y="4069080"/>
            <a:ext cx="3959352" cy="2285999"/>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tabLst/>
              <a:defRPr/>
            </a:pPr>
            <a:r>
              <a:rPr lang="tr-TR" sz="4400" b="1" dirty="0">
                <a:solidFill>
                  <a:srgbClr val="FF0000"/>
                </a:solidFill>
                <a:latin typeface="+mj-lt"/>
                <a:ea typeface="+mj-ea"/>
                <a:cs typeface="+mj-cs"/>
              </a:rPr>
              <a:t>2</a:t>
            </a:r>
            <a:r>
              <a:rPr kumimoji="0" lang="tr-TR" sz="4400" b="1" i="0" u="none" strike="noStrike" kern="1200" cap="none" spc="0" normalizeH="0" baseline="0" noProof="0" dirty="0">
                <a:ln>
                  <a:noFill/>
                </a:ln>
                <a:solidFill>
                  <a:srgbClr val="FF0000"/>
                </a:solidFill>
                <a:effectLst/>
                <a:uLnTx/>
                <a:uFillTx/>
                <a:latin typeface="+mj-lt"/>
                <a:ea typeface="+mj-ea"/>
                <a:cs typeface="+mj-cs"/>
              </a:rPr>
              <a:t> Atölye</a:t>
            </a:r>
          </a:p>
          <a:p>
            <a:pPr marL="0" marR="0" lvl="0" indent="0" algn="ctr" defTabSz="914400" rtl="0" eaLnBrk="1" fontAlgn="auto" latinLnBrk="0" hangingPunct="1">
              <a:lnSpc>
                <a:spcPct val="100000"/>
              </a:lnSpc>
              <a:spcBef>
                <a:spcPct val="0"/>
              </a:spcBef>
              <a:spcAft>
                <a:spcPts val="0"/>
              </a:spcAft>
              <a:buClrTx/>
              <a:buSzTx/>
              <a:tabLst/>
              <a:defRPr/>
            </a:pPr>
            <a:r>
              <a:rPr lang="tr-TR" sz="4400" b="1" dirty="0">
                <a:solidFill>
                  <a:srgbClr val="0070C0"/>
                </a:solidFill>
                <a:latin typeface="+mj-lt"/>
                <a:ea typeface="+mj-ea"/>
                <a:cs typeface="+mj-cs"/>
              </a:rPr>
              <a:t>3 Bireysel Çalışma Odası</a:t>
            </a:r>
          </a:p>
        </p:txBody>
      </p:sp>
      <p:pic>
        <p:nvPicPr>
          <p:cNvPr id="4098" name="Picture 2"/>
          <p:cNvPicPr>
            <a:picLocks noChangeAspect="1" noChangeArrowheads="1"/>
          </p:cNvPicPr>
          <p:nvPr/>
        </p:nvPicPr>
        <p:blipFill>
          <a:blip r:embed="rId3" cstate="print"/>
          <a:srcRect/>
          <a:stretch>
            <a:fillRect/>
          </a:stretch>
        </p:blipFill>
        <p:spPr bwMode="auto">
          <a:xfrm>
            <a:off x="7827265" y="4176968"/>
            <a:ext cx="4233672" cy="23814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099" name="Picture 3"/>
          <p:cNvPicPr>
            <a:picLocks noChangeAspect="1" noChangeArrowheads="1"/>
          </p:cNvPicPr>
          <p:nvPr/>
        </p:nvPicPr>
        <p:blipFill>
          <a:blip r:embed="rId4" cstate="print"/>
          <a:srcRect/>
          <a:stretch>
            <a:fillRect/>
          </a:stretch>
        </p:blipFill>
        <p:spPr bwMode="auto">
          <a:xfrm>
            <a:off x="7825424" y="1481327"/>
            <a:ext cx="4241384" cy="23857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100" name="Picture 4"/>
          <p:cNvPicPr>
            <a:picLocks noChangeAspect="1" noChangeArrowheads="1"/>
          </p:cNvPicPr>
          <p:nvPr/>
        </p:nvPicPr>
        <p:blipFill>
          <a:blip r:embed="rId5" cstate="print"/>
          <a:srcRect/>
          <a:stretch>
            <a:fillRect/>
          </a:stretch>
        </p:blipFill>
        <p:spPr bwMode="auto">
          <a:xfrm>
            <a:off x="4570159" y="1568479"/>
            <a:ext cx="2754185" cy="48963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101" name="Picture 5"/>
          <p:cNvPicPr>
            <a:picLocks noChangeAspect="1" noChangeArrowheads="1"/>
          </p:cNvPicPr>
          <p:nvPr/>
        </p:nvPicPr>
        <p:blipFill>
          <a:blip r:embed="rId6" cstate="print"/>
          <a:srcRect/>
          <a:stretch>
            <a:fillRect/>
          </a:stretch>
        </p:blipFill>
        <p:spPr bwMode="auto">
          <a:xfrm>
            <a:off x="246889" y="1479488"/>
            <a:ext cx="3931919" cy="24067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Resim 3">
            <a:extLst>
              <a:ext uri="{FF2B5EF4-FFF2-40B4-BE49-F238E27FC236}">
                <a16:creationId xmlns:a16="http://schemas.microsoft.com/office/drawing/2014/main" id="{27466A6D-3337-E41D-BFB7-BD50592673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30012" y="44005"/>
            <a:ext cx="861987" cy="824675"/>
          </a:xfrm>
          <a:prstGeom prst="rect">
            <a:avLst/>
          </a:prstGeom>
        </p:spPr>
      </p:pic>
      <p:pic>
        <p:nvPicPr>
          <p:cNvPr id="9" name="Resim 8">
            <a:extLst>
              <a:ext uri="{FF2B5EF4-FFF2-40B4-BE49-F238E27FC236}">
                <a16:creationId xmlns:a16="http://schemas.microsoft.com/office/drawing/2014/main" id="{586F9A17-F631-B99E-C584-9A500BF3485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82936" y="44005"/>
            <a:ext cx="823953" cy="824675"/>
          </a:xfrm>
          <a:prstGeom prst="rect">
            <a:avLst/>
          </a:prstGeom>
        </p:spPr>
      </p:pic>
    </p:spTree>
    <p:extLst>
      <p:ext uri="{BB962C8B-B14F-4D97-AF65-F5344CB8AC3E}">
        <p14:creationId xmlns:p14="http://schemas.microsoft.com/office/powerpoint/2010/main" val="322175468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594360" y="-91440"/>
            <a:ext cx="8961120" cy="1414175"/>
          </a:xfrm>
        </p:spPr>
        <p:txBody>
          <a:bodyPr>
            <a:normAutofit fontScale="90000"/>
          </a:bodyPr>
          <a:lstStyle/>
          <a:p>
            <a:r>
              <a:rPr lang="tr-TR" b="1" dirty="0">
                <a:solidFill>
                  <a:srgbClr val="FF0000"/>
                </a:solidFill>
              </a:rPr>
              <a:t>Fiziki Kapasite – Sayısal ve Sözel Alanlar</a:t>
            </a:r>
          </a:p>
        </p:txBody>
      </p:sp>
      <p:pic>
        <p:nvPicPr>
          <p:cNvPr id="8" name="Picture 3" descr="D:\111\karışık evrak\LOGOLAR\mem_logo_1.jpg"/>
          <p:cNvPicPr>
            <a:picLocks noChangeAspect="1" noChangeArrowheads="1"/>
          </p:cNvPicPr>
          <p:nvPr/>
        </p:nvPicPr>
        <p:blipFill>
          <a:blip r:embed="rId2" cstate="print"/>
          <a:srcRect/>
          <a:stretch>
            <a:fillRect/>
          </a:stretch>
        </p:blipFill>
        <p:spPr bwMode="auto">
          <a:xfrm>
            <a:off x="10439724" y="44006"/>
            <a:ext cx="857454" cy="842962"/>
          </a:xfrm>
          <a:prstGeom prst="rect">
            <a:avLst/>
          </a:prstGeom>
          <a:noFill/>
        </p:spPr>
      </p:pic>
      <p:sp>
        <p:nvSpPr>
          <p:cNvPr id="10" name="Başlık 1"/>
          <p:cNvSpPr txBox="1">
            <a:spLocks/>
          </p:cNvSpPr>
          <p:nvPr/>
        </p:nvSpPr>
        <p:spPr>
          <a:xfrm>
            <a:off x="320040" y="4736592"/>
            <a:ext cx="4983480" cy="2121408"/>
          </a:xfrm>
          <a:prstGeom prst="rect">
            <a:avLst/>
          </a:prstGeom>
        </p:spPr>
        <p:txBody>
          <a:bodyPr vert="horz" lIns="91440" tIns="45720" rIns="91440" bIns="45720" rtlCol="0" anchor="ctr">
            <a:normAutofit fontScale="90000" lnSpcReduction="20000"/>
          </a:bodyPr>
          <a:lstStyle/>
          <a:p>
            <a:pPr>
              <a:spcBef>
                <a:spcPct val="0"/>
              </a:spcBef>
            </a:pPr>
            <a:r>
              <a:rPr lang="tr-TR" sz="4400" b="1" dirty="0">
                <a:solidFill>
                  <a:srgbClr val="FF0000"/>
                </a:solidFill>
                <a:latin typeface="+mj-lt"/>
                <a:ea typeface="+mj-ea"/>
                <a:cs typeface="+mj-cs"/>
              </a:rPr>
              <a:t>Fizik </a:t>
            </a:r>
            <a:r>
              <a:rPr lang="tr-TR" sz="4400" b="1" dirty="0" err="1">
                <a:solidFill>
                  <a:srgbClr val="FF0000"/>
                </a:solidFill>
                <a:latin typeface="+mj-lt"/>
                <a:ea typeface="+mj-ea"/>
                <a:cs typeface="+mj-cs"/>
              </a:rPr>
              <a:t>Laboratuvarı</a:t>
            </a:r>
            <a:endParaRPr lang="tr-TR" sz="4400" b="1" dirty="0">
              <a:solidFill>
                <a:srgbClr val="FF0000"/>
              </a:solidFill>
              <a:latin typeface="+mj-lt"/>
              <a:ea typeface="+mj-ea"/>
              <a:cs typeface="+mj-cs"/>
            </a:endParaRPr>
          </a:p>
          <a:p>
            <a:pPr>
              <a:spcBef>
                <a:spcPct val="0"/>
              </a:spcBef>
            </a:pPr>
            <a:r>
              <a:rPr lang="tr-TR" sz="4400" b="1" dirty="0">
                <a:solidFill>
                  <a:srgbClr val="0070C0"/>
                </a:solidFill>
                <a:latin typeface="+mj-lt"/>
                <a:ea typeface="+mj-ea"/>
                <a:cs typeface="+mj-cs"/>
              </a:rPr>
              <a:t>Biyoloji </a:t>
            </a:r>
            <a:r>
              <a:rPr lang="tr-TR" sz="4400" b="1" dirty="0" err="1">
                <a:solidFill>
                  <a:srgbClr val="0070C0"/>
                </a:solidFill>
                <a:latin typeface="+mj-lt"/>
                <a:ea typeface="+mj-ea"/>
                <a:cs typeface="+mj-cs"/>
              </a:rPr>
              <a:t>Laboratuvarı</a:t>
            </a:r>
            <a:endParaRPr lang="tr-TR" sz="4400" b="1" dirty="0">
              <a:solidFill>
                <a:srgbClr val="FF0000"/>
              </a:solidFill>
              <a:latin typeface="+mj-lt"/>
              <a:ea typeface="+mj-ea"/>
              <a:cs typeface="+mj-cs"/>
            </a:endParaRPr>
          </a:p>
          <a:p>
            <a:pPr marL="0" marR="0" lvl="0" indent="0" defTabSz="914400" rtl="0" eaLnBrk="1" fontAlgn="auto" latinLnBrk="0" hangingPunct="1">
              <a:lnSpc>
                <a:spcPct val="100000"/>
              </a:lnSpc>
              <a:spcBef>
                <a:spcPct val="0"/>
              </a:spcBef>
              <a:spcAft>
                <a:spcPts val="0"/>
              </a:spcAft>
              <a:buClrTx/>
              <a:buSzTx/>
              <a:tabLst/>
              <a:defRPr/>
            </a:pPr>
            <a:r>
              <a:rPr kumimoji="0" lang="tr-TR" sz="4400" b="1" i="0" u="none" strike="noStrike" kern="1200" cap="none" spc="0" normalizeH="0" baseline="0" noProof="0" dirty="0">
                <a:ln>
                  <a:noFill/>
                </a:ln>
                <a:solidFill>
                  <a:srgbClr val="FF0000"/>
                </a:solidFill>
                <a:effectLst/>
                <a:uLnTx/>
                <a:uFillTx/>
                <a:latin typeface="+mj-lt"/>
                <a:ea typeface="+mj-ea"/>
                <a:cs typeface="+mj-cs"/>
              </a:rPr>
              <a:t>Kimya </a:t>
            </a:r>
            <a:r>
              <a:rPr kumimoji="0" lang="tr-TR" sz="4400" b="1" i="0" u="none" strike="noStrike" kern="1200" cap="none" spc="0" normalizeH="0" baseline="0" noProof="0" dirty="0" err="1">
                <a:ln>
                  <a:noFill/>
                </a:ln>
                <a:solidFill>
                  <a:srgbClr val="FF0000"/>
                </a:solidFill>
                <a:effectLst/>
                <a:uLnTx/>
                <a:uFillTx/>
                <a:latin typeface="+mj-lt"/>
                <a:ea typeface="+mj-ea"/>
                <a:cs typeface="+mj-cs"/>
              </a:rPr>
              <a:t>Laboratuvarı</a:t>
            </a:r>
            <a:endParaRPr kumimoji="0" lang="tr-TR" sz="4400" b="1" i="0" u="none" strike="noStrike" kern="1200" cap="none" spc="0" normalizeH="0" baseline="0" noProof="0" dirty="0">
              <a:ln>
                <a:noFill/>
              </a:ln>
              <a:solidFill>
                <a:srgbClr val="FF0000"/>
              </a:solidFill>
              <a:effectLst/>
              <a:uLnTx/>
              <a:uFillTx/>
              <a:latin typeface="+mj-lt"/>
              <a:ea typeface="+mj-ea"/>
              <a:cs typeface="+mj-cs"/>
            </a:endParaRPr>
          </a:p>
          <a:p>
            <a:pPr marL="0" marR="0" lvl="0" indent="0" defTabSz="914400" rtl="0" eaLnBrk="1" fontAlgn="auto" latinLnBrk="0" hangingPunct="1">
              <a:lnSpc>
                <a:spcPct val="100000"/>
              </a:lnSpc>
              <a:spcBef>
                <a:spcPct val="0"/>
              </a:spcBef>
              <a:spcAft>
                <a:spcPts val="0"/>
              </a:spcAft>
              <a:buClrTx/>
              <a:buSzTx/>
              <a:tabLst/>
              <a:defRPr/>
            </a:pPr>
            <a:r>
              <a:rPr lang="tr-TR" sz="4400" b="1" dirty="0">
                <a:solidFill>
                  <a:srgbClr val="0070C0"/>
                </a:solidFill>
                <a:latin typeface="+mj-lt"/>
                <a:ea typeface="+mj-ea"/>
                <a:cs typeface="+mj-cs"/>
              </a:rPr>
              <a:t>Matematik Dersliği</a:t>
            </a:r>
          </a:p>
        </p:txBody>
      </p:sp>
      <p:pic>
        <p:nvPicPr>
          <p:cNvPr id="5122" name="Picture 2"/>
          <p:cNvPicPr>
            <a:picLocks noChangeAspect="1" noChangeArrowheads="1"/>
          </p:cNvPicPr>
          <p:nvPr/>
        </p:nvPicPr>
        <p:blipFill>
          <a:blip r:embed="rId3" cstate="print"/>
          <a:srcRect/>
          <a:stretch>
            <a:fillRect/>
          </a:stretch>
        </p:blipFill>
        <p:spPr bwMode="auto">
          <a:xfrm>
            <a:off x="539496" y="1408176"/>
            <a:ext cx="5230368" cy="32369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3" name="Başlık 1"/>
          <p:cNvSpPr txBox="1">
            <a:spLocks/>
          </p:cNvSpPr>
          <p:nvPr/>
        </p:nvSpPr>
        <p:spPr>
          <a:xfrm>
            <a:off x="6300307" y="1477918"/>
            <a:ext cx="5696712" cy="2121408"/>
          </a:xfrm>
          <a:prstGeom prst="rect">
            <a:avLst/>
          </a:prstGeom>
        </p:spPr>
        <p:txBody>
          <a:bodyPr vert="horz" lIns="91440" tIns="45720" rIns="91440" bIns="45720" rtlCol="0" anchor="ctr">
            <a:normAutofit fontScale="75000" lnSpcReduction="20000"/>
          </a:bodyPr>
          <a:lstStyle/>
          <a:p>
            <a:pPr>
              <a:spcBef>
                <a:spcPct val="0"/>
              </a:spcBef>
            </a:pPr>
            <a:r>
              <a:rPr lang="tr-TR" sz="4400" b="1" dirty="0">
                <a:solidFill>
                  <a:srgbClr val="0070C0"/>
                </a:solidFill>
                <a:latin typeface="+mj-lt"/>
                <a:ea typeface="+mj-ea"/>
                <a:cs typeface="+mj-cs"/>
              </a:rPr>
              <a:t>Sosyal Bilimler Dersliği</a:t>
            </a:r>
          </a:p>
          <a:p>
            <a:pPr>
              <a:spcBef>
                <a:spcPct val="0"/>
              </a:spcBef>
            </a:pPr>
            <a:r>
              <a:rPr lang="tr-TR" sz="4400" b="1" dirty="0">
                <a:solidFill>
                  <a:srgbClr val="FF0000"/>
                </a:solidFill>
                <a:latin typeface="+mj-lt"/>
                <a:ea typeface="+mj-ea"/>
                <a:cs typeface="+mj-cs"/>
              </a:rPr>
              <a:t>İngilizce Dersliği</a:t>
            </a:r>
          </a:p>
          <a:p>
            <a:pPr marL="0" marR="0" lvl="0" indent="0" defTabSz="914400" rtl="0" eaLnBrk="1" fontAlgn="auto" latinLnBrk="0" hangingPunct="1">
              <a:lnSpc>
                <a:spcPct val="100000"/>
              </a:lnSpc>
              <a:spcBef>
                <a:spcPct val="0"/>
              </a:spcBef>
              <a:spcAft>
                <a:spcPts val="0"/>
              </a:spcAft>
              <a:buClrTx/>
              <a:buSzTx/>
              <a:tabLst/>
              <a:defRPr/>
            </a:pPr>
            <a:r>
              <a:rPr kumimoji="0" lang="tr-TR" sz="4400" b="1" i="0" u="none" strike="noStrike" kern="1200" cap="none" spc="0" normalizeH="0" baseline="0" noProof="0" dirty="0">
                <a:ln>
                  <a:noFill/>
                </a:ln>
                <a:solidFill>
                  <a:srgbClr val="0070C0"/>
                </a:solidFill>
                <a:effectLst/>
                <a:uLnTx/>
                <a:uFillTx/>
                <a:latin typeface="+mj-lt"/>
                <a:ea typeface="+mj-ea"/>
                <a:cs typeface="+mj-cs"/>
              </a:rPr>
              <a:t>Türk</a:t>
            </a:r>
            <a:r>
              <a:rPr kumimoji="0" lang="tr-TR" sz="4400" b="1" i="0" u="none" strike="noStrike" kern="1200" cap="none" spc="0" normalizeH="0" noProof="0" dirty="0">
                <a:ln>
                  <a:noFill/>
                </a:ln>
                <a:solidFill>
                  <a:srgbClr val="0070C0"/>
                </a:solidFill>
                <a:effectLst/>
                <a:uLnTx/>
                <a:uFillTx/>
                <a:latin typeface="+mj-lt"/>
                <a:ea typeface="+mj-ea"/>
                <a:cs typeface="+mj-cs"/>
              </a:rPr>
              <a:t> Dili ve Edebiyatı Dersliği</a:t>
            </a:r>
          </a:p>
          <a:p>
            <a:pPr>
              <a:spcBef>
                <a:spcPct val="0"/>
              </a:spcBef>
            </a:pPr>
            <a:r>
              <a:rPr lang="tr-TR" sz="4400" b="1" dirty="0">
                <a:solidFill>
                  <a:srgbClr val="FF0000"/>
                </a:solidFill>
              </a:rPr>
              <a:t>Felsefe Dersliği/Düşünme Eğitimi Atölyesi</a:t>
            </a:r>
          </a:p>
          <a:p>
            <a:pPr marL="0" marR="0" lvl="0" indent="0" defTabSz="914400" rtl="0" eaLnBrk="1" fontAlgn="auto" latinLnBrk="0" hangingPunct="1">
              <a:lnSpc>
                <a:spcPct val="100000"/>
              </a:lnSpc>
              <a:spcBef>
                <a:spcPct val="0"/>
              </a:spcBef>
              <a:spcAft>
                <a:spcPts val="0"/>
              </a:spcAft>
              <a:buClrTx/>
              <a:buSzTx/>
              <a:tabLst/>
              <a:defRPr/>
            </a:pPr>
            <a:endParaRPr kumimoji="0" lang="tr-TR" sz="4400" b="1" i="0" u="none" strike="noStrike" kern="1200" cap="none" spc="0" normalizeH="0" baseline="0" noProof="0" dirty="0">
              <a:ln>
                <a:noFill/>
              </a:ln>
              <a:solidFill>
                <a:srgbClr val="0070C0"/>
              </a:solidFill>
              <a:effectLst/>
              <a:uLnTx/>
              <a:uFillTx/>
              <a:latin typeface="+mj-lt"/>
              <a:ea typeface="+mj-ea"/>
              <a:cs typeface="+mj-cs"/>
            </a:endParaRPr>
          </a:p>
        </p:txBody>
      </p:sp>
      <p:pic>
        <p:nvPicPr>
          <p:cNvPr id="5123" name="Picture 3"/>
          <p:cNvPicPr>
            <a:picLocks noChangeAspect="1" noChangeArrowheads="1"/>
          </p:cNvPicPr>
          <p:nvPr/>
        </p:nvPicPr>
        <p:blipFill>
          <a:blip r:embed="rId4" cstate="print"/>
          <a:srcRect/>
          <a:stretch>
            <a:fillRect/>
          </a:stretch>
        </p:blipFill>
        <p:spPr bwMode="auto">
          <a:xfrm>
            <a:off x="6473952" y="3573463"/>
            <a:ext cx="5413248" cy="31080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Resim 3">
            <a:extLst>
              <a:ext uri="{FF2B5EF4-FFF2-40B4-BE49-F238E27FC236}">
                <a16:creationId xmlns:a16="http://schemas.microsoft.com/office/drawing/2014/main" id="{B83E7C72-9766-E3C4-D86E-65E730EC2C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30012" y="44005"/>
            <a:ext cx="861987" cy="824675"/>
          </a:xfrm>
          <a:prstGeom prst="rect">
            <a:avLst/>
          </a:prstGeom>
        </p:spPr>
      </p:pic>
      <p:pic>
        <p:nvPicPr>
          <p:cNvPr id="9" name="Resim 8">
            <a:extLst>
              <a:ext uri="{FF2B5EF4-FFF2-40B4-BE49-F238E27FC236}">
                <a16:creationId xmlns:a16="http://schemas.microsoft.com/office/drawing/2014/main" id="{E885CA1C-615A-CC10-20DA-52DB718162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82936" y="44005"/>
            <a:ext cx="823953" cy="824675"/>
          </a:xfrm>
          <a:prstGeom prst="rect">
            <a:avLst/>
          </a:prstGeom>
        </p:spPr>
      </p:pic>
    </p:spTree>
    <p:extLst>
      <p:ext uri="{BB962C8B-B14F-4D97-AF65-F5344CB8AC3E}">
        <p14:creationId xmlns:p14="http://schemas.microsoft.com/office/powerpoint/2010/main" val="107581072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594360" y="-91440"/>
            <a:ext cx="8961120" cy="1414175"/>
          </a:xfrm>
        </p:spPr>
        <p:txBody>
          <a:bodyPr>
            <a:normAutofit fontScale="90000"/>
          </a:bodyPr>
          <a:lstStyle/>
          <a:p>
            <a:r>
              <a:rPr lang="tr-TR" b="1" dirty="0">
                <a:solidFill>
                  <a:srgbClr val="FF0000"/>
                </a:solidFill>
              </a:rPr>
              <a:t>Fiziki Kapasite – Destek Eğitimi Dersliği</a:t>
            </a:r>
          </a:p>
        </p:txBody>
      </p:sp>
      <p:pic>
        <p:nvPicPr>
          <p:cNvPr id="8" name="Picture 3" descr="D:\111\karışık evrak\LOGOLAR\mem_logo_1.jpg"/>
          <p:cNvPicPr>
            <a:picLocks noChangeAspect="1" noChangeArrowheads="1"/>
          </p:cNvPicPr>
          <p:nvPr/>
        </p:nvPicPr>
        <p:blipFill>
          <a:blip r:embed="rId2" cstate="print"/>
          <a:srcRect/>
          <a:stretch>
            <a:fillRect/>
          </a:stretch>
        </p:blipFill>
        <p:spPr bwMode="auto">
          <a:xfrm>
            <a:off x="10439724" y="44006"/>
            <a:ext cx="857454" cy="842962"/>
          </a:xfrm>
          <a:prstGeom prst="rect">
            <a:avLst/>
          </a:prstGeom>
          <a:noFill/>
        </p:spPr>
      </p:pic>
      <p:pic>
        <p:nvPicPr>
          <p:cNvPr id="6146" name="Picture 2" descr="D:\111\foto genel\kurum fotoları\destek\IMG_8958.JPG"/>
          <p:cNvPicPr>
            <a:picLocks noChangeAspect="1" noChangeArrowheads="1"/>
          </p:cNvPicPr>
          <p:nvPr/>
        </p:nvPicPr>
        <p:blipFill>
          <a:blip r:embed="rId3" cstate="print"/>
          <a:srcRect/>
          <a:stretch>
            <a:fillRect/>
          </a:stretch>
        </p:blipFill>
        <p:spPr bwMode="auto">
          <a:xfrm>
            <a:off x="3221033" y="4341697"/>
            <a:ext cx="5894691" cy="23681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147" name="Picture 3"/>
          <p:cNvPicPr>
            <a:picLocks noChangeAspect="1" noChangeArrowheads="1"/>
          </p:cNvPicPr>
          <p:nvPr/>
        </p:nvPicPr>
        <p:blipFill>
          <a:blip r:embed="rId4" cstate="print"/>
          <a:srcRect/>
          <a:stretch>
            <a:fillRect/>
          </a:stretch>
        </p:blipFill>
        <p:spPr bwMode="auto">
          <a:xfrm>
            <a:off x="540397" y="1671605"/>
            <a:ext cx="5068560" cy="22808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148" name="Picture 4"/>
          <p:cNvPicPr>
            <a:picLocks noChangeAspect="1" noChangeArrowheads="1"/>
          </p:cNvPicPr>
          <p:nvPr/>
        </p:nvPicPr>
        <p:blipFill>
          <a:blip r:embed="rId5" cstate="print"/>
          <a:srcRect/>
          <a:stretch>
            <a:fillRect/>
          </a:stretch>
        </p:blipFill>
        <p:spPr bwMode="auto">
          <a:xfrm>
            <a:off x="6542201" y="1710290"/>
            <a:ext cx="5034877" cy="22656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Resim 3">
            <a:extLst>
              <a:ext uri="{FF2B5EF4-FFF2-40B4-BE49-F238E27FC236}">
                <a16:creationId xmlns:a16="http://schemas.microsoft.com/office/drawing/2014/main" id="{32265756-040C-A67D-2923-8FF0F43BBB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30012" y="44005"/>
            <a:ext cx="861987" cy="824675"/>
          </a:xfrm>
          <a:prstGeom prst="rect">
            <a:avLst/>
          </a:prstGeom>
        </p:spPr>
      </p:pic>
      <p:pic>
        <p:nvPicPr>
          <p:cNvPr id="9" name="Resim 8">
            <a:extLst>
              <a:ext uri="{FF2B5EF4-FFF2-40B4-BE49-F238E27FC236}">
                <a16:creationId xmlns:a16="http://schemas.microsoft.com/office/drawing/2014/main" id="{675B7F10-3400-AC56-6DCE-09A678FA69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82936" y="44005"/>
            <a:ext cx="823953" cy="824675"/>
          </a:xfrm>
          <a:prstGeom prst="rect">
            <a:avLst/>
          </a:prstGeom>
        </p:spPr>
      </p:pic>
    </p:spTree>
    <p:extLst>
      <p:ext uri="{BB962C8B-B14F-4D97-AF65-F5344CB8AC3E}">
        <p14:creationId xmlns:p14="http://schemas.microsoft.com/office/powerpoint/2010/main" val="2122586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594360" y="-91440"/>
            <a:ext cx="8961120" cy="1414175"/>
          </a:xfrm>
        </p:spPr>
        <p:txBody>
          <a:bodyPr>
            <a:normAutofit fontScale="90000"/>
          </a:bodyPr>
          <a:lstStyle/>
          <a:p>
            <a:r>
              <a:rPr lang="tr-TR" b="1" dirty="0">
                <a:solidFill>
                  <a:srgbClr val="FF0000"/>
                </a:solidFill>
              </a:rPr>
              <a:t>Fiziki Kapasite – Zeka Oyunları Atölyesi</a:t>
            </a:r>
          </a:p>
        </p:txBody>
      </p:sp>
      <p:pic>
        <p:nvPicPr>
          <p:cNvPr id="8" name="Picture 3" descr="D:\111\karışık evrak\LOGOLAR\mem_logo_1.jpg"/>
          <p:cNvPicPr>
            <a:picLocks noChangeAspect="1" noChangeArrowheads="1"/>
          </p:cNvPicPr>
          <p:nvPr/>
        </p:nvPicPr>
        <p:blipFill>
          <a:blip r:embed="rId2" cstate="print"/>
          <a:srcRect/>
          <a:stretch>
            <a:fillRect/>
          </a:stretch>
        </p:blipFill>
        <p:spPr bwMode="auto">
          <a:xfrm>
            <a:off x="10439724" y="44006"/>
            <a:ext cx="857454" cy="842962"/>
          </a:xfrm>
          <a:prstGeom prst="rect">
            <a:avLst/>
          </a:prstGeom>
          <a:noFill/>
        </p:spPr>
      </p:pic>
      <p:pic>
        <p:nvPicPr>
          <p:cNvPr id="7170" name="Picture 2"/>
          <p:cNvPicPr>
            <a:picLocks noChangeAspect="1" noChangeArrowheads="1"/>
          </p:cNvPicPr>
          <p:nvPr/>
        </p:nvPicPr>
        <p:blipFill>
          <a:blip r:embed="rId3" cstate="print"/>
          <a:srcRect/>
          <a:stretch>
            <a:fillRect/>
          </a:stretch>
        </p:blipFill>
        <p:spPr bwMode="auto">
          <a:xfrm>
            <a:off x="316874" y="1537238"/>
            <a:ext cx="6762939" cy="50722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Başlık 1"/>
          <p:cNvSpPr txBox="1">
            <a:spLocks/>
          </p:cNvSpPr>
          <p:nvPr/>
        </p:nvSpPr>
        <p:spPr>
          <a:xfrm>
            <a:off x="9711351" y="1937464"/>
            <a:ext cx="2480649" cy="1202602"/>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tabLst/>
              <a:defRPr/>
            </a:pPr>
            <a:r>
              <a:rPr kumimoji="0" lang="tr-TR" sz="4400" b="1" i="0" u="none" strike="noStrike" kern="1200" cap="none" spc="0" normalizeH="0" baseline="0" noProof="0" dirty="0">
                <a:ln>
                  <a:noFill/>
                </a:ln>
                <a:solidFill>
                  <a:srgbClr val="FF0000"/>
                </a:solidFill>
                <a:effectLst/>
                <a:uLnTx/>
                <a:uFillTx/>
                <a:latin typeface="+mj-lt"/>
                <a:ea typeface="+mj-ea"/>
                <a:cs typeface="+mj-cs"/>
              </a:rPr>
              <a:t>Satranç</a:t>
            </a:r>
          </a:p>
        </p:txBody>
      </p:sp>
      <p:sp>
        <p:nvSpPr>
          <p:cNvPr id="11" name="Başlık 1"/>
          <p:cNvSpPr txBox="1">
            <a:spLocks/>
          </p:cNvSpPr>
          <p:nvPr/>
        </p:nvSpPr>
        <p:spPr>
          <a:xfrm>
            <a:off x="7440439" y="1320313"/>
            <a:ext cx="2480649" cy="1202602"/>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tabLst/>
              <a:defRPr/>
            </a:pPr>
            <a:r>
              <a:rPr kumimoji="0" lang="tr-TR" sz="4400" b="1" i="0" u="none" strike="noStrike" kern="1200" cap="none" spc="0" normalizeH="0" baseline="0" noProof="0" dirty="0">
                <a:ln>
                  <a:noFill/>
                </a:ln>
                <a:solidFill>
                  <a:srgbClr val="0070C0"/>
                </a:solidFill>
                <a:effectLst/>
                <a:uLnTx/>
                <a:uFillTx/>
                <a:latin typeface="+mj-lt"/>
                <a:ea typeface="+mj-ea"/>
                <a:cs typeface="+mj-cs"/>
              </a:rPr>
              <a:t>Mangala</a:t>
            </a:r>
          </a:p>
        </p:txBody>
      </p:sp>
      <p:sp>
        <p:nvSpPr>
          <p:cNvPr id="12" name="Başlık 1"/>
          <p:cNvSpPr txBox="1">
            <a:spLocks/>
          </p:cNvSpPr>
          <p:nvPr/>
        </p:nvSpPr>
        <p:spPr>
          <a:xfrm>
            <a:off x="7355941" y="2470111"/>
            <a:ext cx="2480649" cy="1202602"/>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tabLst/>
              <a:defRPr/>
            </a:pPr>
            <a:r>
              <a:rPr lang="tr-TR" sz="4400" b="1" dirty="0" err="1">
                <a:solidFill>
                  <a:srgbClr val="FF0000"/>
                </a:solidFill>
                <a:latin typeface="+mj-lt"/>
                <a:ea typeface="+mj-ea"/>
                <a:cs typeface="+mj-cs"/>
              </a:rPr>
              <a:t>Go</a:t>
            </a:r>
            <a:endParaRPr kumimoji="0" lang="tr-TR" sz="4400" b="1" i="0" u="none" strike="noStrike" kern="1200" cap="none" spc="0" normalizeH="0" baseline="0" noProof="0" dirty="0">
              <a:ln>
                <a:noFill/>
              </a:ln>
              <a:solidFill>
                <a:srgbClr val="FF0000"/>
              </a:solidFill>
              <a:effectLst/>
              <a:uLnTx/>
              <a:uFillTx/>
              <a:latin typeface="+mj-lt"/>
              <a:ea typeface="+mj-ea"/>
              <a:cs typeface="+mj-cs"/>
            </a:endParaRPr>
          </a:p>
        </p:txBody>
      </p:sp>
      <p:sp>
        <p:nvSpPr>
          <p:cNvPr id="13" name="Başlık 1"/>
          <p:cNvSpPr txBox="1">
            <a:spLocks/>
          </p:cNvSpPr>
          <p:nvPr/>
        </p:nvSpPr>
        <p:spPr>
          <a:xfrm>
            <a:off x="9723422" y="3319630"/>
            <a:ext cx="2193957" cy="1080378"/>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tabLst/>
              <a:defRPr/>
            </a:pPr>
            <a:r>
              <a:rPr lang="tr-TR" sz="4400" b="1" dirty="0" err="1">
                <a:solidFill>
                  <a:srgbClr val="0070C0"/>
                </a:solidFill>
                <a:latin typeface="+mj-lt"/>
                <a:ea typeface="+mj-ea"/>
                <a:cs typeface="+mj-cs"/>
              </a:rPr>
              <a:t>Quibitz</a:t>
            </a:r>
            <a:endParaRPr kumimoji="0" lang="tr-TR" sz="4400" b="1" i="0" u="none" strike="noStrike" kern="1200" cap="none" spc="0" normalizeH="0" baseline="0" noProof="0" dirty="0">
              <a:ln>
                <a:noFill/>
              </a:ln>
              <a:solidFill>
                <a:srgbClr val="0070C0"/>
              </a:solidFill>
              <a:effectLst/>
              <a:uLnTx/>
              <a:uFillTx/>
              <a:latin typeface="+mj-lt"/>
              <a:ea typeface="+mj-ea"/>
              <a:cs typeface="+mj-cs"/>
            </a:endParaRPr>
          </a:p>
        </p:txBody>
      </p:sp>
      <p:sp>
        <p:nvSpPr>
          <p:cNvPr id="14" name="Başlık 1"/>
          <p:cNvSpPr txBox="1">
            <a:spLocks/>
          </p:cNvSpPr>
          <p:nvPr/>
        </p:nvSpPr>
        <p:spPr>
          <a:xfrm>
            <a:off x="7621498" y="3888480"/>
            <a:ext cx="2193957" cy="1080378"/>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tabLst/>
              <a:defRPr/>
            </a:pPr>
            <a:r>
              <a:rPr lang="tr-TR" sz="4400" b="1" dirty="0" err="1">
                <a:solidFill>
                  <a:srgbClr val="0070C0"/>
                </a:solidFill>
                <a:latin typeface="+mj-lt"/>
                <a:ea typeface="+mj-ea"/>
                <a:cs typeface="+mj-cs"/>
              </a:rPr>
              <a:t>Abalone</a:t>
            </a:r>
            <a:endParaRPr kumimoji="0" lang="tr-TR" sz="4400" b="1" i="0" u="none" strike="noStrike" kern="1200" cap="none" spc="0" normalizeH="0" baseline="0" noProof="0" dirty="0">
              <a:ln>
                <a:noFill/>
              </a:ln>
              <a:solidFill>
                <a:srgbClr val="0070C0"/>
              </a:solidFill>
              <a:effectLst/>
              <a:uLnTx/>
              <a:uFillTx/>
              <a:latin typeface="+mj-lt"/>
              <a:ea typeface="+mj-ea"/>
              <a:cs typeface="+mj-cs"/>
            </a:endParaRPr>
          </a:p>
        </p:txBody>
      </p:sp>
      <p:sp>
        <p:nvSpPr>
          <p:cNvPr id="15" name="Başlık 1"/>
          <p:cNvSpPr txBox="1">
            <a:spLocks/>
          </p:cNvSpPr>
          <p:nvPr/>
        </p:nvSpPr>
        <p:spPr>
          <a:xfrm>
            <a:off x="9839608" y="4585601"/>
            <a:ext cx="2193957" cy="1080378"/>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tabLst/>
              <a:defRPr/>
            </a:pPr>
            <a:r>
              <a:rPr lang="tr-TR" sz="4400" b="1" dirty="0" err="1">
                <a:solidFill>
                  <a:srgbClr val="FF0000"/>
                </a:solidFill>
                <a:latin typeface="+mj-lt"/>
                <a:ea typeface="+mj-ea"/>
                <a:cs typeface="+mj-cs"/>
              </a:rPr>
              <a:t>Pylos</a:t>
            </a:r>
            <a:endParaRPr kumimoji="0" lang="tr-TR" sz="4400" b="1" i="0" u="none" strike="noStrike" kern="1200" cap="none" spc="0" normalizeH="0" baseline="0" noProof="0" dirty="0">
              <a:ln>
                <a:noFill/>
              </a:ln>
              <a:solidFill>
                <a:srgbClr val="FF0000"/>
              </a:solidFill>
              <a:effectLst/>
              <a:uLnTx/>
              <a:uFillTx/>
              <a:latin typeface="+mj-lt"/>
              <a:ea typeface="+mj-ea"/>
              <a:cs typeface="+mj-cs"/>
            </a:endParaRPr>
          </a:p>
        </p:txBody>
      </p:sp>
      <p:sp>
        <p:nvSpPr>
          <p:cNvPr id="16" name="Başlık 1"/>
          <p:cNvSpPr txBox="1">
            <a:spLocks/>
          </p:cNvSpPr>
          <p:nvPr/>
        </p:nvSpPr>
        <p:spPr>
          <a:xfrm>
            <a:off x="7512867" y="5137854"/>
            <a:ext cx="2193957" cy="1080378"/>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tabLst/>
              <a:defRPr/>
            </a:pPr>
            <a:r>
              <a:rPr lang="tr-TR" sz="4400" b="1" dirty="0" err="1">
                <a:solidFill>
                  <a:srgbClr val="FF0000"/>
                </a:solidFill>
                <a:latin typeface="+mj-lt"/>
                <a:ea typeface="+mj-ea"/>
                <a:cs typeface="+mj-cs"/>
              </a:rPr>
              <a:t>Taktix</a:t>
            </a:r>
            <a:endParaRPr kumimoji="0" lang="tr-TR" sz="4400" b="1" i="0" u="none" strike="noStrike" kern="1200" cap="none" spc="0" normalizeH="0" baseline="0" noProof="0" dirty="0">
              <a:ln>
                <a:noFill/>
              </a:ln>
              <a:solidFill>
                <a:srgbClr val="FF0000"/>
              </a:solidFill>
              <a:effectLst/>
              <a:uLnTx/>
              <a:uFillTx/>
              <a:latin typeface="+mj-lt"/>
              <a:ea typeface="+mj-ea"/>
              <a:cs typeface="+mj-cs"/>
            </a:endParaRPr>
          </a:p>
        </p:txBody>
      </p:sp>
      <p:sp>
        <p:nvSpPr>
          <p:cNvPr id="17" name="Başlık 1"/>
          <p:cNvSpPr txBox="1">
            <a:spLocks/>
          </p:cNvSpPr>
          <p:nvPr/>
        </p:nvSpPr>
        <p:spPr>
          <a:xfrm>
            <a:off x="8926717" y="5777622"/>
            <a:ext cx="3132489" cy="1080378"/>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tabLst/>
              <a:defRPr/>
            </a:pPr>
            <a:r>
              <a:rPr lang="tr-TR" sz="4400" b="1" dirty="0" err="1">
                <a:solidFill>
                  <a:srgbClr val="0070C0"/>
                </a:solidFill>
                <a:latin typeface="+mj-lt"/>
                <a:ea typeface="+mj-ea"/>
                <a:cs typeface="+mj-cs"/>
              </a:rPr>
              <a:t>Tangram</a:t>
            </a:r>
            <a:r>
              <a:rPr lang="tr-TR" sz="4400" b="1" dirty="0">
                <a:solidFill>
                  <a:srgbClr val="0070C0"/>
                </a:solidFill>
                <a:latin typeface="+mj-lt"/>
                <a:ea typeface="+mj-ea"/>
                <a:cs typeface="+mj-cs"/>
              </a:rPr>
              <a:t> vs…</a:t>
            </a:r>
            <a:endParaRPr kumimoji="0" lang="tr-TR" sz="4400" b="1" i="0" u="none" strike="noStrike" kern="1200" cap="none" spc="0" normalizeH="0" baseline="0" noProof="0" dirty="0">
              <a:ln>
                <a:noFill/>
              </a:ln>
              <a:solidFill>
                <a:srgbClr val="0070C0"/>
              </a:solidFill>
              <a:effectLst/>
              <a:uLnTx/>
              <a:uFillTx/>
              <a:latin typeface="+mj-lt"/>
              <a:ea typeface="+mj-ea"/>
              <a:cs typeface="+mj-cs"/>
            </a:endParaRPr>
          </a:p>
        </p:txBody>
      </p:sp>
      <p:pic>
        <p:nvPicPr>
          <p:cNvPr id="4" name="Resim 3">
            <a:extLst>
              <a:ext uri="{FF2B5EF4-FFF2-40B4-BE49-F238E27FC236}">
                <a16:creationId xmlns:a16="http://schemas.microsoft.com/office/drawing/2014/main" id="{E4087595-B272-1BDD-4469-78BBC3FAB9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30012" y="44005"/>
            <a:ext cx="861987" cy="824675"/>
          </a:xfrm>
          <a:prstGeom prst="rect">
            <a:avLst/>
          </a:prstGeom>
        </p:spPr>
      </p:pic>
      <p:pic>
        <p:nvPicPr>
          <p:cNvPr id="9" name="Resim 8">
            <a:extLst>
              <a:ext uri="{FF2B5EF4-FFF2-40B4-BE49-F238E27FC236}">
                <a16:creationId xmlns:a16="http://schemas.microsoft.com/office/drawing/2014/main" id="{7B6A6F15-B2B5-C7AA-AC84-2A10669272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936" y="44005"/>
            <a:ext cx="823953" cy="824675"/>
          </a:xfrm>
          <a:prstGeom prst="rect">
            <a:avLst/>
          </a:prstGeom>
        </p:spPr>
      </p:pic>
    </p:spTree>
    <p:extLst>
      <p:ext uri="{BB962C8B-B14F-4D97-AF65-F5344CB8AC3E}">
        <p14:creationId xmlns:p14="http://schemas.microsoft.com/office/powerpoint/2010/main" val="163982091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594360" y="-91440"/>
            <a:ext cx="8961120" cy="1414175"/>
          </a:xfrm>
        </p:spPr>
        <p:txBody>
          <a:bodyPr>
            <a:normAutofit/>
          </a:bodyPr>
          <a:lstStyle/>
          <a:p>
            <a:r>
              <a:rPr lang="tr-TR" b="1" dirty="0">
                <a:solidFill>
                  <a:srgbClr val="FF0000"/>
                </a:solidFill>
              </a:rPr>
              <a:t>Fiziki Kapasite – Yapay Zeka Atölyesi</a:t>
            </a:r>
          </a:p>
        </p:txBody>
      </p:sp>
      <p:pic>
        <p:nvPicPr>
          <p:cNvPr id="8" name="Picture 3" descr="D:\111\karışık evrak\LOGOLAR\mem_logo_1.jpg"/>
          <p:cNvPicPr>
            <a:picLocks noChangeAspect="1" noChangeArrowheads="1"/>
          </p:cNvPicPr>
          <p:nvPr/>
        </p:nvPicPr>
        <p:blipFill>
          <a:blip r:embed="rId2" cstate="print"/>
          <a:srcRect/>
          <a:stretch>
            <a:fillRect/>
          </a:stretch>
        </p:blipFill>
        <p:spPr bwMode="auto">
          <a:xfrm>
            <a:off x="10439724" y="44006"/>
            <a:ext cx="857454" cy="842962"/>
          </a:xfrm>
          <a:prstGeom prst="rect">
            <a:avLst/>
          </a:prstGeom>
          <a:noFill/>
        </p:spPr>
      </p:pic>
      <p:pic>
        <p:nvPicPr>
          <p:cNvPr id="8194" name="Picture 2"/>
          <p:cNvPicPr>
            <a:picLocks noChangeAspect="1" noChangeArrowheads="1"/>
          </p:cNvPicPr>
          <p:nvPr/>
        </p:nvPicPr>
        <p:blipFill>
          <a:blip r:embed="rId3" cstate="print"/>
          <a:srcRect/>
          <a:stretch>
            <a:fillRect/>
          </a:stretch>
        </p:blipFill>
        <p:spPr bwMode="auto">
          <a:xfrm>
            <a:off x="3168711" y="4246065"/>
            <a:ext cx="5957182" cy="24761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195" name="Picture 3"/>
          <p:cNvPicPr>
            <a:picLocks noChangeAspect="1" noChangeArrowheads="1"/>
          </p:cNvPicPr>
          <p:nvPr/>
        </p:nvPicPr>
        <p:blipFill>
          <a:blip r:embed="rId4" cstate="print"/>
          <a:srcRect/>
          <a:stretch>
            <a:fillRect/>
          </a:stretch>
        </p:blipFill>
        <p:spPr bwMode="auto">
          <a:xfrm>
            <a:off x="244443" y="1306032"/>
            <a:ext cx="4178040" cy="27499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196" name="Picture 4"/>
          <p:cNvPicPr>
            <a:picLocks noChangeAspect="1" noChangeArrowheads="1"/>
          </p:cNvPicPr>
          <p:nvPr/>
        </p:nvPicPr>
        <p:blipFill>
          <a:blip r:embed="rId5" cstate="print"/>
          <a:srcRect/>
          <a:stretch>
            <a:fillRect/>
          </a:stretch>
        </p:blipFill>
        <p:spPr bwMode="auto">
          <a:xfrm>
            <a:off x="7351414" y="1294638"/>
            <a:ext cx="4562948" cy="27522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Başlık 1"/>
          <p:cNvSpPr txBox="1">
            <a:spLocks/>
          </p:cNvSpPr>
          <p:nvPr/>
        </p:nvSpPr>
        <p:spPr>
          <a:xfrm>
            <a:off x="4906073" y="1468866"/>
            <a:ext cx="2065095" cy="885036"/>
          </a:xfrm>
          <a:prstGeom prst="rect">
            <a:avLst/>
          </a:prstGeom>
        </p:spPr>
        <p:txBody>
          <a:bodyPr vert="horz" lIns="91440" tIns="45720" rIns="91440" bIns="45720" rtlCol="0" anchor="ctr">
            <a:normAutofit fontScale="97500"/>
          </a:bodyPr>
          <a:lstStyle/>
          <a:p>
            <a:pPr marL="0" marR="0" lvl="0" indent="0" defTabSz="914400" rtl="0" eaLnBrk="1" fontAlgn="auto" latinLnBrk="0" hangingPunct="1">
              <a:lnSpc>
                <a:spcPct val="100000"/>
              </a:lnSpc>
              <a:spcBef>
                <a:spcPct val="0"/>
              </a:spcBef>
              <a:spcAft>
                <a:spcPts val="0"/>
              </a:spcAft>
              <a:buClrTx/>
              <a:buSzTx/>
              <a:tabLst/>
              <a:defRPr/>
            </a:pPr>
            <a:r>
              <a:rPr kumimoji="0" lang="tr-TR" sz="4400" b="1" i="0" u="none" strike="noStrike" kern="1200" cap="none" spc="0" normalizeH="0" baseline="0" noProof="0" dirty="0">
                <a:ln>
                  <a:noFill/>
                </a:ln>
                <a:solidFill>
                  <a:srgbClr val="0070C0"/>
                </a:solidFill>
                <a:effectLst/>
                <a:uLnTx/>
                <a:uFillTx/>
                <a:latin typeface="+mj-lt"/>
                <a:ea typeface="+mj-ea"/>
                <a:cs typeface="+mj-cs"/>
              </a:rPr>
              <a:t>Tasarım</a:t>
            </a:r>
          </a:p>
        </p:txBody>
      </p:sp>
      <p:sp>
        <p:nvSpPr>
          <p:cNvPr id="11" name="Başlık 1"/>
          <p:cNvSpPr txBox="1">
            <a:spLocks/>
          </p:cNvSpPr>
          <p:nvPr/>
        </p:nvSpPr>
        <p:spPr>
          <a:xfrm>
            <a:off x="296350" y="4509320"/>
            <a:ext cx="2492117" cy="2121408"/>
          </a:xfrm>
          <a:prstGeom prst="rect">
            <a:avLst/>
          </a:prstGeom>
        </p:spPr>
        <p:txBody>
          <a:bodyPr vert="horz" lIns="91440" tIns="45720" rIns="91440" bIns="45720" rtlCol="0" anchor="ctr">
            <a:normAutofit fontScale="97500"/>
          </a:bodyPr>
          <a:lstStyle/>
          <a:p>
            <a:pPr marL="0" marR="0" lvl="0" indent="0" defTabSz="914400" rtl="0" eaLnBrk="1" fontAlgn="auto" latinLnBrk="0" hangingPunct="1">
              <a:lnSpc>
                <a:spcPct val="100000"/>
              </a:lnSpc>
              <a:spcBef>
                <a:spcPct val="0"/>
              </a:spcBef>
              <a:spcAft>
                <a:spcPts val="0"/>
              </a:spcAft>
              <a:buClrTx/>
              <a:buSzTx/>
              <a:tabLst/>
              <a:defRPr/>
            </a:pPr>
            <a:r>
              <a:rPr kumimoji="0" lang="tr-TR" sz="4400" b="1" i="0" u="none" strike="noStrike" kern="1200" cap="none" spc="0" normalizeH="0" baseline="0" noProof="0" dirty="0">
                <a:ln>
                  <a:noFill/>
                </a:ln>
                <a:solidFill>
                  <a:srgbClr val="0070C0"/>
                </a:solidFill>
                <a:effectLst/>
                <a:uLnTx/>
                <a:uFillTx/>
                <a:latin typeface="+mj-lt"/>
                <a:ea typeface="+mj-ea"/>
                <a:cs typeface="+mj-cs"/>
              </a:rPr>
              <a:t>İnovasyon</a:t>
            </a:r>
          </a:p>
        </p:txBody>
      </p:sp>
      <p:sp>
        <p:nvSpPr>
          <p:cNvPr id="12" name="Başlık 1"/>
          <p:cNvSpPr txBox="1">
            <a:spLocks/>
          </p:cNvSpPr>
          <p:nvPr/>
        </p:nvSpPr>
        <p:spPr>
          <a:xfrm>
            <a:off x="9370337" y="4445945"/>
            <a:ext cx="2634557" cy="2121408"/>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tabLst/>
              <a:defRPr/>
            </a:pPr>
            <a:r>
              <a:rPr kumimoji="0" lang="tr-TR" sz="4400" b="1" i="0" u="none" strike="noStrike" kern="1200" cap="none" spc="0" normalizeH="0" baseline="0" noProof="0" dirty="0">
                <a:ln>
                  <a:noFill/>
                </a:ln>
                <a:solidFill>
                  <a:srgbClr val="0070C0"/>
                </a:solidFill>
                <a:effectLst/>
                <a:uLnTx/>
                <a:uFillTx/>
                <a:latin typeface="+mj-lt"/>
                <a:ea typeface="+mj-ea"/>
                <a:cs typeface="+mj-cs"/>
              </a:rPr>
              <a:t>3D</a:t>
            </a:r>
          </a:p>
          <a:p>
            <a:pPr marL="0" marR="0" lvl="0" indent="0" algn="ctr" defTabSz="914400" rtl="0" eaLnBrk="1" fontAlgn="auto" latinLnBrk="0" hangingPunct="1">
              <a:lnSpc>
                <a:spcPct val="100000"/>
              </a:lnSpc>
              <a:spcBef>
                <a:spcPct val="0"/>
              </a:spcBef>
              <a:spcAft>
                <a:spcPts val="0"/>
              </a:spcAft>
              <a:buClrTx/>
              <a:buSzTx/>
              <a:tabLst/>
              <a:defRPr/>
            </a:pPr>
            <a:r>
              <a:rPr kumimoji="0" lang="tr-TR" sz="4400" b="1" i="0" u="none" strike="noStrike" kern="1200" cap="none" spc="0" normalizeH="0" baseline="0" noProof="0" dirty="0">
                <a:ln>
                  <a:noFill/>
                </a:ln>
                <a:solidFill>
                  <a:srgbClr val="0070C0"/>
                </a:solidFill>
                <a:effectLst/>
                <a:uLnTx/>
                <a:uFillTx/>
                <a:latin typeface="+mj-lt"/>
                <a:ea typeface="+mj-ea"/>
                <a:cs typeface="+mj-cs"/>
              </a:rPr>
              <a:t>Teknolojisi</a:t>
            </a:r>
          </a:p>
        </p:txBody>
      </p:sp>
      <p:sp>
        <p:nvSpPr>
          <p:cNvPr id="13" name="Başlık 1"/>
          <p:cNvSpPr txBox="1">
            <a:spLocks/>
          </p:cNvSpPr>
          <p:nvPr/>
        </p:nvSpPr>
        <p:spPr>
          <a:xfrm>
            <a:off x="4590107" y="2652666"/>
            <a:ext cx="2480649" cy="1202602"/>
          </a:xfrm>
          <a:prstGeom prst="rect">
            <a:avLst/>
          </a:prstGeom>
        </p:spPr>
        <p:txBody>
          <a:bodyPr vert="horz" lIns="91440" tIns="45720" rIns="91440" bIns="45720" rtlCol="0" anchor="ct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tabLst/>
              <a:defRPr/>
            </a:pPr>
            <a:r>
              <a:rPr kumimoji="0" lang="tr-TR" sz="4400" b="1" i="0" u="none" strike="noStrike" kern="1200" cap="none" spc="0" normalizeH="0" baseline="0" noProof="0" dirty="0">
                <a:ln>
                  <a:noFill/>
                </a:ln>
                <a:solidFill>
                  <a:srgbClr val="0070C0"/>
                </a:solidFill>
                <a:effectLst/>
                <a:uLnTx/>
                <a:uFillTx/>
                <a:latin typeface="+mj-lt"/>
                <a:ea typeface="+mj-ea"/>
                <a:cs typeface="+mj-cs"/>
              </a:rPr>
              <a:t>Sanal Gerçeklik</a:t>
            </a:r>
          </a:p>
        </p:txBody>
      </p:sp>
      <p:pic>
        <p:nvPicPr>
          <p:cNvPr id="9" name="Resim 8">
            <a:extLst>
              <a:ext uri="{FF2B5EF4-FFF2-40B4-BE49-F238E27FC236}">
                <a16:creationId xmlns:a16="http://schemas.microsoft.com/office/drawing/2014/main" id="{A4BB84D1-6B9D-C96A-C380-1F8454E956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30012" y="44005"/>
            <a:ext cx="861987" cy="824675"/>
          </a:xfrm>
          <a:prstGeom prst="rect">
            <a:avLst/>
          </a:prstGeom>
        </p:spPr>
      </p:pic>
      <p:pic>
        <p:nvPicPr>
          <p:cNvPr id="15" name="Resim 14">
            <a:extLst>
              <a:ext uri="{FF2B5EF4-FFF2-40B4-BE49-F238E27FC236}">
                <a16:creationId xmlns:a16="http://schemas.microsoft.com/office/drawing/2014/main" id="{0D094A36-35DE-7C70-8C84-9AFC4E3153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82936" y="44005"/>
            <a:ext cx="823953" cy="824675"/>
          </a:xfrm>
          <a:prstGeom prst="rect">
            <a:avLst/>
          </a:prstGeom>
        </p:spPr>
      </p:pic>
    </p:spTree>
    <p:extLst>
      <p:ext uri="{BB962C8B-B14F-4D97-AF65-F5344CB8AC3E}">
        <p14:creationId xmlns:p14="http://schemas.microsoft.com/office/powerpoint/2010/main" val="100324497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17695" y="-91440"/>
            <a:ext cx="9437785" cy="1414175"/>
          </a:xfrm>
        </p:spPr>
        <p:txBody>
          <a:bodyPr>
            <a:normAutofit fontScale="90000"/>
          </a:bodyPr>
          <a:lstStyle/>
          <a:p>
            <a:r>
              <a:rPr lang="tr-TR" b="1" dirty="0">
                <a:solidFill>
                  <a:srgbClr val="FF0000"/>
                </a:solidFill>
              </a:rPr>
              <a:t>Fiziki Kapasite – Robotik Kodlama Atölyesi</a:t>
            </a:r>
          </a:p>
        </p:txBody>
      </p:sp>
      <p:pic>
        <p:nvPicPr>
          <p:cNvPr id="8" name="Picture 3" descr="D:\111\karışık evrak\LOGOLAR\mem_logo_1.jpg"/>
          <p:cNvPicPr>
            <a:picLocks noChangeAspect="1" noChangeArrowheads="1"/>
          </p:cNvPicPr>
          <p:nvPr/>
        </p:nvPicPr>
        <p:blipFill>
          <a:blip r:embed="rId2" cstate="print"/>
          <a:srcRect/>
          <a:stretch>
            <a:fillRect/>
          </a:stretch>
        </p:blipFill>
        <p:spPr bwMode="auto">
          <a:xfrm>
            <a:off x="10439724" y="44006"/>
            <a:ext cx="857454" cy="842962"/>
          </a:xfrm>
          <a:prstGeom prst="rect">
            <a:avLst/>
          </a:prstGeom>
          <a:noFill/>
        </p:spPr>
      </p:pic>
      <p:pic>
        <p:nvPicPr>
          <p:cNvPr id="9218" name="Picture 2"/>
          <p:cNvPicPr>
            <a:picLocks noChangeAspect="1" noChangeArrowheads="1"/>
          </p:cNvPicPr>
          <p:nvPr/>
        </p:nvPicPr>
        <p:blipFill>
          <a:blip r:embed="rId3" cstate="print"/>
          <a:srcRect/>
          <a:stretch>
            <a:fillRect/>
          </a:stretch>
        </p:blipFill>
        <p:spPr bwMode="auto">
          <a:xfrm>
            <a:off x="2763963" y="1946495"/>
            <a:ext cx="6787747" cy="43728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Başlık 1"/>
          <p:cNvSpPr txBox="1">
            <a:spLocks/>
          </p:cNvSpPr>
          <p:nvPr/>
        </p:nvSpPr>
        <p:spPr>
          <a:xfrm>
            <a:off x="9777743" y="1783533"/>
            <a:ext cx="2216589" cy="4309449"/>
          </a:xfrm>
          <a:prstGeom prst="rect">
            <a:avLst/>
          </a:prstGeom>
        </p:spPr>
        <p:txBody>
          <a:bodyPr vert="horz" lIns="91440" tIns="45720" rIns="91440" bIns="45720" rtlCol="0" anchor="ctr">
            <a:normAutofit fontScale="67500" lnSpcReduction="20000"/>
          </a:bodyPr>
          <a:lstStyle/>
          <a:p>
            <a:pPr marL="0" marR="0" lvl="0" indent="0" algn="ctr" defTabSz="914400" rtl="0" eaLnBrk="1" fontAlgn="auto" latinLnBrk="0" hangingPunct="1">
              <a:lnSpc>
                <a:spcPct val="100000"/>
              </a:lnSpc>
              <a:spcBef>
                <a:spcPct val="0"/>
              </a:spcBef>
              <a:spcAft>
                <a:spcPts val="0"/>
              </a:spcAft>
              <a:buClrTx/>
              <a:buSzTx/>
              <a:tabLst/>
              <a:defRPr/>
            </a:pPr>
            <a:r>
              <a:rPr kumimoji="0" lang="tr-TR" sz="4400" b="1" i="0" u="none" strike="noStrike" kern="1200" cap="none" spc="0" normalizeH="0" baseline="0" noProof="0" dirty="0" err="1">
                <a:ln>
                  <a:noFill/>
                </a:ln>
                <a:solidFill>
                  <a:srgbClr val="0070C0"/>
                </a:solidFill>
                <a:effectLst/>
                <a:uLnTx/>
                <a:uFillTx/>
                <a:latin typeface="+mj-lt"/>
                <a:ea typeface="+mj-ea"/>
                <a:cs typeface="+mj-cs"/>
              </a:rPr>
              <a:t>Arduino</a:t>
            </a:r>
            <a:endParaRPr kumimoji="0" lang="tr-TR" sz="4400" b="1" i="0" u="none" strike="noStrike" kern="1200" cap="none" spc="0" normalizeH="0" baseline="0" noProof="0" dirty="0">
              <a:ln>
                <a:noFill/>
              </a:ln>
              <a:solidFill>
                <a:srgbClr val="0070C0"/>
              </a:solidFill>
              <a:effectLst/>
              <a:uLnTx/>
              <a:uFillTx/>
              <a:latin typeface="+mj-lt"/>
              <a:ea typeface="+mj-ea"/>
              <a:cs typeface="+mj-cs"/>
            </a:endParaRPr>
          </a:p>
          <a:p>
            <a:pPr lvl="0" algn="ctr">
              <a:spcBef>
                <a:spcPct val="0"/>
              </a:spcBef>
            </a:pPr>
            <a:r>
              <a:rPr lang="tr-TR" sz="4400" b="1" dirty="0">
                <a:solidFill>
                  <a:srgbClr val="FF0000"/>
                </a:solidFill>
              </a:rPr>
              <a:t>Lego</a:t>
            </a:r>
          </a:p>
          <a:p>
            <a:pPr algn="ctr">
              <a:spcBef>
                <a:spcPct val="0"/>
              </a:spcBef>
            </a:pPr>
            <a:r>
              <a:rPr lang="tr-TR" sz="4400" b="1" dirty="0" err="1">
                <a:solidFill>
                  <a:srgbClr val="0070C0"/>
                </a:solidFill>
              </a:rPr>
              <a:t>Drone</a:t>
            </a:r>
            <a:endParaRPr lang="tr-TR" sz="4400" b="1" dirty="0">
              <a:solidFill>
                <a:srgbClr val="0070C0"/>
              </a:solidFill>
            </a:endParaRPr>
          </a:p>
          <a:p>
            <a:pPr lvl="0" algn="ctr">
              <a:spcBef>
                <a:spcPct val="0"/>
              </a:spcBef>
            </a:pPr>
            <a:r>
              <a:rPr lang="tr-TR" sz="4400" b="1" dirty="0">
                <a:solidFill>
                  <a:srgbClr val="FF0000"/>
                </a:solidFill>
              </a:rPr>
              <a:t>Model</a:t>
            </a:r>
            <a:r>
              <a:rPr lang="tr-TR" sz="4400" b="1" dirty="0">
                <a:solidFill>
                  <a:srgbClr val="0070C0"/>
                </a:solidFill>
              </a:rPr>
              <a:t> </a:t>
            </a:r>
            <a:r>
              <a:rPr lang="tr-TR" sz="4400" b="1" dirty="0">
                <a:solidFill>
                  <a:srgbClr val="FF0000"/>
                </a:solidFill>
              </a:rPr>
              <a:t>Uçak</a:t>
            </a:r>
          </a:p>
          <a:p>
            <a:pPr lvl="0" algn="ctr">
              <a:spcBef>
                <a:spcPct val="0"/>
              </a:spcBef>
            </a:pPr>
            <a:r>
              <a:rPr lang="tr-TR" sz="4400" b="1" dirty="0" err="1">
                <a:solidFill>
                  <a:srgbClr val="0070C0"/>
                </a:solidFill>
              </a:rPr>
              <a:t>Uno</a:t>
            </a:r>
            <a:endParaRPr lang="tr-TR" sz="4400" b="1" dirty="0">
              <a:solidFill>
                <a:srgbClr val="0070C0"/>
              </a:solidFill>
            </a:endParaRPr>
          </a:p>
          <a:p>
            <a:pPr algn="ctr">
              <a:spcBef>
                <a:spcPct val="0"/>
              </a:spcBef>
            </a:pPr>
            <a:r>
              <a:rPr lang="tr-TR" sz="4400" b="1" dirty="0" err="1">
                <a:solidFill>
                  <a:srgbClr val="FF0000"/>
                </a:solidFill>
              </a:rPr>
              <a:t>Makeblock</a:t>
            </a:r>
            <a:endParaRPr lang="tr-TR" sz="4400" b="1" dirty="0">
              <a:solidFill>
                <a:srgbClr val="FF0000"/>
              </a:solidFill>
            </a:endParaRPr>
          </a:p>
          <a:p>
            <a:pPr algn="ctr">
              <a:spcBef>
                <a:spcPct val="0"/>
              </a:spcBef>
            </a:pPr>
            <a:r>
              <a:rPr lang="tr-TR" sz="4400" b="1" dirty="0">
                <a:solidFill>
                  <a:srgbClr val="0070C0"/>
                </a:solidFill>
              </a:rPr>
              <a:t>Çizgi izleyen</a:t>
            </a:r>
          </a:p>
          <a:p>
            <a:pPr algn="ctr">
              <a:spcBef>
                <a:spcPct val="0"/>
              </a:spcBef>
            </a:pPr>
            <a:r>
              <a:rPr lang="tr-TR" sz="4400" b="1" dirty="0">
                <a:solidFill>
                  <a:srgbClr val="FF0000"/>
                </a:solidFill>
              </a:rPr>
              <a:t>Sumo</a:t>
            </a:r>
          </a:p>
          <a:p>
            <a:pPr algn="ctr">
              <a:spcBef>
                <a:spcPct val="0"/>
              </a:spcBef>
            </a:pPr>
            <a:r>
              <a:rPr lang="tr-TR" sz="4400" b="1" dirty="0" err="1">
                <a:solidFill>
                  <a:srgbClr val="0070C0"/>
                </a:solidFill>
              </a:rPr>
              <a:t>Raspery</a:t>
            </a:r>
            <a:r>
              <a:rPr lang="tr-TR" sz="4400" b="1" dirty="0">
                <a:solidFill>
                  <a:srgbClr val="0070C0"/>
                </a:solidFill>
              </a:rPr>
              <a:t>-Pi</a:t>
            </a:r>
            <a:endParaRPr kumimoji="0" lang="tr-TR" sz="4400" b="1" i="0" u="none" strike="noStrike" kern="1200" cap="none" spc="0" normalizeH="0" baseline="0" noProof="0" dirty="0">
              <a:ln>
                <a:noFill/>
              </a:ln>
              <a:solidFill>
                <a:srgbClr val="0070C0"/>
              </a:solidFill>
              <a:effectLst/>
              <a:uLnTx/>
              <a:uFillTx/>
              <a:latin typeface="+mj-lt"/>
              <a:ea typeface="+mj-ea"/>
              <a:cs typeface="+mj-cs"/>
            </a:endParaRPr>
          </a:p>
        </p:txBody>
      </p:sp>
      <p:sp>
        <p:nvSpPr>
          <p:cNvPr id="12" name="Başlık 1"/>
          <p:cNvSpPr txBox="1">
            <a:spLocks/>
          </p:cNvSpPr>
          <p:nvPr/>
        </p:nvSpPr>
        <p:spPr>
          <a:xfrm>
            <a:off x="9089679" y="4596157"/>
            <a:ext cx="2930305" cy="1202602"/>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tabLst/>
              <a:defRPr/>
            </a:pPr>
            <a:endParaRPr kumimoji="0" lang="tr-TR" sz="4400" b="1" i="0" u="none" strike="noStrike" kern="1200" cap="none" spc="0" normalizeH="0" baseline="0" noProof="0" dirty="0">
              <a:ln>
                <a:noFill/>
              </a:ln>
              <a:solidFill>
                <a:srgbClr val="0070C0"/>
              </a:solidFill>
              <a:effectLst/>
              <a:uLnTx/>
              <a:uFillTx/>
              <a:latin typeface="+mj-lt"/>
              <a:ea typeface="+mj-ea"/>
              <a:cs typeface="+mj-cs"/>
            </a:endParaRPr>
          </a:p>
        </p:txBody>
      </p:sp>
      <p:sp>
        <p:nvSpPr>
          <p:cNvPr id="13" name="Başlık 1"/>
          <p:cNvSpPr txBox="1">
            <a:spLocks/>
          </p:cNvSpPr>
          <p:nvPr/>
        </p:nvSpPr>
        <p:spPr>
          <a:xfrm>
            <a:off x="0" y="2225645"/>
            <a:ext cx="2426329" cy="3803964"/>
          </a:xfrm>
          <a:prstGeom prst="rect">
            <a:avLst/>
          </a:prstGeom>
        </p:spPr>
        <p:txBody>
          <a:bodyPr vert="horz" lIns="91440" tIns="45720" rIns="91440" bIns="45720" rtlCol="0" anchor="ctr">
            <a:normAutofit fontScale="75000" lnSpcReduction="20000"/>
          </a:bodyPr>
          <a:lstStyle/>
          <a:p>
            <a:pPr marL="0" marR="0" lvl="0" indent="0" algn="ctr" defTabSz="914400" rtl="0" eaLnBrk="1" fontAlgn="auto" latinLnBrk="0" hangingPunct="1">
              <a:lnSpc>
                <a:spcPct val="100000"/>
              </a:lnSpc>
              <a:spcBef>
                <a:spcPct val="0"/>
              </a:spcBef>
              <a:spcAft>
                <a:spcPts val="0"/>
              </a:spcAft>
              <a:buClrTx/>
              <a:buSzTx/>
              <a:tabLst/>
              <a:defRPr/>
            </a:pPr>
            <a:r>
              <a:rPr lang="tr-TR" sz="4400" b="1" dirty="0" err="1">
                <a:solidFill>
                  <a:srgbClr val="0070C0"/>
                </a:solidFill>
                <a:latin typeface="+mj-lt"/>
                <a:ea typeface="+mj-ea"/>
                <a:cs typeface="+mj-cs"/>
              </a:rPr>
              <a:t>First</a:t>
            </a:r>
            <a:r>
              <a:rPr lang="tr-TR" sz="4400" b="1" dirty="0">
                <a:solidFill>
                  <a:srgbClr val="0070C0"/>
                </a:solidFill>
                <a:latin typeface="+mj-lt"/>
                <a:ea typeface="+mj-ea"/>
                <a:cs typeface="+mj-cs"/>
              </a:rPr>
              <a:t> Lego Lig</a:t>
            </a:r>
          </a:p>
          <a:p>
            <a:pPr marL="0" marR="0" lvl="0" indent="0" algn="ctr" defTabSz="914400" rtl="0" eaLnBrk="1" fontAlgn="auto" latinLnBrk="0" hangingPunct="1">
              <a:lnSpc>
                <a:spcPct val="100000"/>
              </a:lnSpc>
              <a:spcBef>
                <a:spcPct val="0"/>
              </a:spcBef>
              <a:spcAft>
                <a:spcPts val="0"/>
              </a:spcAft>
              <a:buClrTx/>
              <a:buSzTx/>
              <a:tabLst/>
              <a:defRPr/>
            </a:pPr>
            <a:endParaRPr kumimoji="0" lang="tr-TR" sz="4400" b="1" i="0" u="none" strike="noStrike" kern="1200" cap="none" spc="0" normalizeH="0" baseline="0" noProof="0" dirty="0">
              <a:ln>
                <a:noFill/>
              </a:ln>
              <a:solidFill>
                <a:srgbClr val="0070C0"/>
              </a:solidFill>
              <a:effectLst/>
              <a:uLnTx/>
              <a:uFillTx/>
              <a:latin typeface="+mj-lt"/>
              <a:ea typeface="+mj-ea"/>
              <a:cs typeface="+mj-cs"/>
            </a:endParaRPr>
          </a:p>
          <a:p>
            <a:pPr lvl="0" algn="ctr">
              <a:spcBef>
                <a:spcPct val="0"/>
              </a:spcBef>
            </a:pPr>
            <a:r>
              <a:rPr lang="tr-TR" sz="4400" b="1" dirty="0">
                <a:solidFill>
                  <a:srgbClr val="FF0000"/>
                </a:solidFill>
              </a:rPr>
              <a:t>MEB-ROBOT</a:t>
            </a:r>
          </a:p>
          <a:p>
            <a:pPr lvl="0" algn="ctr">
              <a:spcBef>
                <a:spcPct val="0"/>
              </a:spcBef>
            </a:pPr>
            <a:endParaRPr lang="tr-TR" sz="4400" b="1" dirty="0">
              <a:solidFill>
                <a:srgbClr val="FF0000"/>
              </a:solidFill>
            </a:endParaRPr>
          </a:p>
          <a:p>
            <a:pPr algn="ctr">
              <a:spcBef>
                <a:spcPct val="0"/>
              </a:spcBef>
            </a:pPr>
            <a:r>
              <a:rPr lang="tr-TR" sz="4400" b="1" dirty="0">
                <a:solidFill>
                  <a:srgbClr val="0070C0"/>
                </a:solidFill>
              </a:rPr>
              <a:t>TEKNOFEST</a:t>
            </a:r>
          </a:p>
          <a:p>
            <a:pPr algn="ctr">
              <a:spcBef>
                <a:spcPct val="0"/>
              </a:spcBef>
            </a:pPr>
            <a:endParaRPr lang="tr-TR" sz="4400" b="1" dirty="0">
              <a:solidFill>
                <a:srgbClr val="0070C0"/>
              </a:solidFill>
            </a:endParaRPr>
          </a:p>
          <a:p>
            <a:pPr lvl="0" algn="ctr">
              <a:spcBef>
                <a:spcPct val="0"/>
              </a:spcBef>
            </a:pPr>
            <a:r>
              <a:rPr lang="tr-TR" sz="4400" b="1" dirty="0">
                <a:solidFill>
                  <a:srgbClr val="FF0000"/>
                </a:solidFill>
              </a:rPr>
              <a:t>BİLFEST</a:t>
            </a:r>
          </a:p>
        </p:txBody>
      </p:sp>
      <p:pic>
        <p:nvPicPr>
          <p:cNvPr id="4" name="Resim 3">
            <a:extLst>
              <a:ext uri="{FF2B5EF4-FFF2-40B4-BE49-F238E27FC236}">
                <a16:creationId xmlns:a16="http://schemas.microsoft.com/office/drawing/2014/main" id="{61FE4025-24FA-9FFA-F4A3-690ACBC85F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30012" y="44005"/>
            <a:ext cx="861987" cy="824675"/>
          </a:xfrm>
          <a:prstGeom prst="rect">
            <a:avLst/>
          </a:prstGeom>
        </p:spPr>
      </p:pic>
      <p:pic>
        <p:nvPicPr>
          <p:cNvPr id="10" name="Resim 9">
            <a:extLst>
              <a:ext uri="{FF2B5EF4-FFF2-40B4-BE49-F238E27FC236}">
                <a16:creationId xmlns:a16="http://schemas.microsoft.com/office/drawing/2014/main" id="{0201D86E-2809-33F3-6DC6-799076FE17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936" y="44005"/>
            <a:ext cx="823953" cy="824675"/>
          </a:xfrm>
          <a:prstGeom prst="rect">
            <a:avLst/>
          </a:prstGeom>
        </p:spPr>
      </p:pic>
    </p:spTree>
    <p:extLst>
      <p:ext uri="{BB962C8B-B14F-4D97-AF65-F5344CB8AC3E}">
        <p14:creationId xmlns:p14="http://schemas.microsoft.com/office/powerpoint/2010/main" val="375010157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17695" y="-91440"/>
            <a:ext cx="9578566" cy="1414175"/>
          </a:xfrm>
        </p:spPr>
        <p:txBody>
          <a:bodyPr>
            <a:normAutofit fontScale="90000"/>
          </a:bodyPr>
          <a:lstStyle/>
          <a:p>
            <a:r>
              <a:rPr lang="tr-TR" b="1" dirty="0">
                <a:solidFill>
                  <a:srgbClr val="FF0000"/>
                </a:solidFill>
              </a:rPr>
              <a:t>Fiziki Kapasite – Bilişim Teknolojileri Atölyesi</a:t>
            </a:r>
          </a:p>
        </p:txBody>
      </p:sp>
      <p:pic>
        <p:nvPicPr>
          <p:cNvPr id="8" name="Picture 3" descr="D:\111\karışık evrak\LOGOLAR\mem_logo_1.jpg"/>
          <p:cNvPicPr>
            <a:picLocks noChangeAspect="1" noChangeArrowheads="1"/>
          </p:cNvPicPr>
          <p:nvPr/>
        </p:nvPicPr>
        <p:blipFill>
          <a:blip r:embed="rId2" cstate="print"/>
          <a:srcRect/>
          <a:stretch>
            <a:fillRect/>
          </a:stretch>
        </p:blipFill>
        <p:spPr bwMode="auto">
          <a:xfrm>
            <a:off x="10439724" y="44006"/>
            <a:ext cx="857454" cy="842962"/>
          </a:xfrm>
          <a:prstGeom prst="rect">
            <a:avLst/>
          </a:prstGeom>
          <a:noFill/>
        </p:spPr>
      </p:pic>
      <p:sp>
        <p:nvSpPr>
          <p:cNvPr id="9" name="Başlık 1"/>
          <p:cNvSpPr txBox="1">
            <a:spLocks/>
          </p:cNvSpPr>
          <p:nvPr/>
        </p:nvSpPr>
        <p:spPr>
          <a:xfrm>
            <a:off x="9777743" y="1783533"/>
            <a:ext cx="2216589" cy="4309449"/>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tabLst/>
              <a:defRPr/>
            </a:pPr>
            <a:r>
              <a:rPr lang="tr-TR" sz="4400" b="1" dirty="0">
                <a:solidFill>
                  <a:srgbClr val="0070C0"/>
                </a:solidFill>
                <a:latin typeface="+mj-lt"/>
                <a:ea typeface="+mj-ea"/>
                <a:cs typeface="+mj-cs"/>
              </a:rPr>
              <a:t>WEB Tasarımı</a:t>
            </a:r>
          </a:p>
          <a:p>
            <a:pPr marL="0" marR="0" lvl="0" indent="0" algn="ctr" defTabSz="914400" rtl="0" eaLnBrk="1" fontAlgn="auto" latinLnBrk="0" hangingPunct="1">
              <a:lnSpc>
                <a:spcPct val="100000"/>
              </a:lnSpc>
              <a:spcBef>
                <a:spcPct val="0"/>
              </a:spcBef>
              <a:spcAft>
                <a:spcPts val="0"/>
              </a:spcAft>
              <a:buClrTx/>
              <a:buSzTx/>
              <a:tabLst/>
              <a:defRPr/>
            </a:pPr>
            <a:endParaRPr kumimoji="0" lang="tr-TR" sz="4400" b="1" i="0" u="none" strike="noStrike" kern="1200" cap="none" spc="0" normalizeH="0" baseline="0" noProof="0" dirty="0">
              <a:ln>
                <a:noFill/>
              </a:ln>
              <a:solidFill>
                <a:srgbClr val="0070C0"/>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tabLst/>
              <a:defRPr/>
            </a:pPr>
            <a:r>
              <a:rPr lang="tr-TR" sz="4400" b="1" dirty="0">
                <a:solidFill>
                  <a:srgbClr val="FF0000"/>
                </a:solidFill>
                <a:latin typeface="+mj-lt"/>
                <a:ea typeface="+mj-ea"/>
                <a:cs typeface="+mj-cs"/>
              </a:rPr>
              <a:t>Kodlama</a:t>
            </a:r>
          </a:p>
          <a:p>
            <a:pPr marL="0" marR="0" lvl="0" indent="0" algn="ctr" defTabSz="914400" rtl="0" eaLnBrk="1" fontAlgn="auto" latinLnBrk="0" hangingPunct="1">
              <a:lnSpc>
                <a:spcPct val="100000"/>
              </a:lnSpc>
              <a:spcBef>
                <a:spcPct val="0"/>
              </a:spcBef>
              <a:spcAft>
                <a:spcPts val="0"/>
              </a:spcAft>
              <a:buClrTx/>
              <a:buSzTx/>
              <a:tabLst/>
              <a:defRPr/>
            </a:pPr>
            <a:endParaRPr kumimoji="0" lang="tr-TR" sz="4400" b="1" i="0" u="none" strike="noStrike" kern="1200" cap="none" spc="0" normalizeH="0" baseline="0" noProof="0" dirty="0">
              <a:ln>
                <a:noFill/>
              </a:ln>
              <a:solidFill>
                <a:srgbClr val="0070C0"/>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tabLst/>
              <a:defRPr/>
            </a:pPr>
            <a:r>
              <a:rPr lang="tr-TR" sz="4400" b="1" dirty="0">
                <a:solidFill>
                  <a:srgbClr val="0070C0"/>
                </a:solidFill>
                <a:latin typeface="+mj-lt"/>
                <a:ea typeface="+mj-ea"/>
                <a:cs typeface="+mj-cs"/>
              </a:rPr>
              <a:t>Bilişim</a:t>
            </a:r>
            <a:endParaRPr kumimoji="0" lang="tr-TR" sz="4400" b="1" i="0" u="none" strike="noStrike" kern="1200" cap="none" spc="0" normalizeH="0" baseline="0" noProof="0" dirty="0">
              <a:ln>
                <a:noFill/>
              </a:ln>
              <a:solidFill>
                <a:srgbClr val="0070C0"/>
              </a:solidFill>
              <a:effectLst/>
              <a:uLnTx/>
              <a:uFillTx/>
              <a:latin typeface="+mj-lt"/>
              <a:ea typeface="+mj-ea"/>
              <a:cs typeface="+mj-cs"/>
            </a:endParaRPr>
          </a:p>
        </p:txBody>
      </p:sp>
      <p:sp>
        <p:nvSpPr>
          <p:cNvPr id="12" name="Başlık 1"/>
          <p:cNvSpPr txBox="1">
            <a:spLocks/>
          </p:cNvSpPr>
          <p:nvPr/>
        </p:nvSpPr>
        <p:spPr>
          <a:xfrm>
            <a:off x="9089679" y="4596157"/>
            <a:ext cx="2930305" cy="1202602"/>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tabLst/>
              <a:defRPr/>
            </a:pPr>
            <a:endParaRPr kumimoji="0" lang="tr-TR" sz="4400" b="1" i="0" u="none" strike="noStrike" kern="1200" cap="none" spc="0" normalizeH="0" baseline="0" noProof="0" dirty="0">
              <a:ln>
                <a:noFill/>
              </a:ln>
              <a:solidFill>
                <a:srgbClr val="0070C0"/>
              </a:solidFill>
              <a:effectLst/>
              <a:uLnTx/>
              <a:uFillTx/>
              <a:latin typeface="+mj-lt"/>
              <a:ea typeface="+mj-ea"/>
              <a:cs typeface="+mj-cs"/>
            </a:endParaRPr>
          </a:p>
        </p:txBody>
      </p:sp>
      <p:sp>
        <p:nvSpPr>
          <p:cNvPr id="13" name="Başlık 1"/>
          <p:cNvSpPr txBox="1">
            <a:spLocks/>
          </p:cNvSpPr>
          <p:nvPr/>
        </p:nvSpPr>
        <p:spPr>
          <a:xfrm>
            <a:off x="0" y="2225645"/>
            <a:ext cx="2426329" cy="3803964"/>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tabLst/>
              <a:defRPr/>
            </a:pPr>
            <a:r>
              <a:rPr lang="tr-TR" sz="4400" b="1" dirty="0">
                <a:solidFill>
                  <a:srgbClr val="0070C0"/>
                </a:solidFill>
                <a:latin typeface="+mj-lt"/>
                <a:ea typeface="+mj-ea"/>
                <a:cs typeface="+mj-cs"/>
              </a:rPr>
              <a:t>EBA Destek Noktası</a:t>
            </a:r>
            <a:endParaRPr lang="tr-TR" sz="4400" b="1" dirty="0">
              <a:solidFill>
                <a:srgbClr val="FF0000"/>
              </a:solidFill>
            </a:endParaRPr>
          </a:p>
        </p:txBody>
      </p:sp>
      <p:pic>
        <p:nvPicPr>
          <p:cNvPr id="10242" name="Picture 2"/>
          <p:cNvPicPr>
            <a:picLocks noChangeAspect="1" noChangeArrowheads="1"/>
          </p:cNvPicPr>
          <p:nvPr/>
        </p:nvPicPr>
        <p:blipFill>
          <a:blip r:embed="rId3" cstate="print"/>
          <a:srcRect/>
          <a:stretch>
            <a:fillRect/>
          </a:stretch>
        </p:blipFill>
        <p:spPr bwMode="auto">
          <a:xfrm>
            <a:off x="2960483" y="1571312"/>
            <a:ext cx="6111461" cy="45835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Resim 3">
            <a:extLst>
              <a:ext uri="{FF2B5EF4-FFF2-40B4-BE49-F238E27FC236}">
                <a16:creationId xmlns:a16="http://schemas.microsoft.com/office/drawing/2014/main" id="{80D79B3D-55E6-5E6E-95B0-00928811C3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30012" y="44005"/>
            <a:ext cx="861987" cy="824675"/>
          </a:xfrm>
          <a:prstGeom prst="rect">
            <a:avLst/>
          </a:prstGeom>
        </p:spPr>
      </p:pic>
      <p:pic>
        <p:nvPicPr>
          <p:cNvPr id="10" name="Resim 9">
            <a:extLst>
              <a:ext uri="{FF2B5EF4-FFF2-40B4-BE49-F238E27FC236}">
                <a16:creationId xmlns:a16="http://schemas.microsoft.com/office/drawing/2014/main" id="{EC5B7EE8-2658-871B-1E22-4B363D9784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936" y="44005"/>
            <a:ext cx="823953" cy="824675"/>
          </a:xfrm>
          <a:prstGeom prst="rect">
            <a:avLst/>
          </a:prstGeom>
        </p:spPr>
      </p:pic>
    </p:spTree>
    <p:extLst>
      <p:ext uri="{BB962C8B-B14F-4D97-AF65-F5344CB8AC3E}">
        <p14:creationId xmlns:p14="http://schemas.microsoft.com/office/powerpoint/2010/main" val="398046585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45535" y="292613"/>
            <a:ext cx="10058400" cy="868681"/>
          </a:xfrm>
        </p:spPr>
        <p:txBody>
          <a:bodyPr>
            <a:normAutofit/>
          </a:bodyPr>
          <a:lstStyle/>
          <a:p>
            <a:pPr lvl="0" algn="l">
              <a:lnSpc>
                <a:spcPct val="100000"/>
              </a:lnSpc>
              <a:defRPr/>
            </a:pPr>
            <a:r>
              <a:rPr lang="tr-TR" b="1" cap="small" spc="0" dirty="0">
                <a:solidFill>
                  <a:srgbClr val="FF0000"/>
                </a:solidFill>
                <a:latin typeface="Calibri" pitchFamily="34" charset="0"/>
                <a:cs typeface="Calibri" pitchFamily="34" charset="0"/>
              </a:rPr>
              <a:t>BİLSEM NEDİR?</a:t>
            </a:r>
          </a:p>
        </p:txBody>
      </p:sp>
      <p:sp>
        <p:nvSpPr>
          <p:cNvPr id="3" name="İçerik Yer Tutucusu 2"/>
          <p:cNvSpPr>
            <a:spLocks noGrp="1"/>
          </p:cNvSpPr>
          <p:nvPr>
            <p:ph idx="1"/>
          </p:nvPr>
        </p:nvSpPr>
        <p:spPr>
          <a:xfrm>
            <a:off x="495888" y="1307590"/>
            <a:ext cx="8977613" cy="5029202"/>
          </a:xfrm>
        </p:spPr>
        <p:txBody>
          <a:bodyPr>
            <a:noAutofit/>
          </a:bodyPr>
          <a:lstStyle/>
          <a:p>
            <a:pPr algn="just">
              <a:buNone/>
            </a:pPr>
            <a:endParaRPr lang="tr-TR" altLang="tr-TR" sz="1200" dirty="0">
              <a:solidFill>
                <a:schemeClr val="tx1"/>
              </a:solidFill>
            </a:endParaRPr>
          </a:p>
          <a:p>
            <a:pPr algn="just"/>
            <a:r>
              <a:rPr lang="tr-TR" altLang="tr-TR" dirty="0">
                <a:solidFill>
                  <a:schemeClr val="tx1"/>
                </a:solidFill>
              </a:rPr>
              <a:t>Bu eğitim hizmetiyle, öğrencilerin bireysel yeteneklerinin farkında olmaları, fark ettikleri yeteneklerini geliştirmeleri ve yetenek alanlarıyla ilgili projeler üretmeleri amaçlanır.</a:t>
            </a:r>
          </a:p>
          <a:p>
            <a:pPr algn="just">
              <a:buNone/>
            </a:pPr>
            <a:endParaRPr lang="tr-TR" altLang="tr-TR" sz="1200" dirty="0">
              <a:solidFill>
                <a:schemeClr val="tx1"/>
              </a:solidFill>
            </a:endParaRPr>
          </a:p>
          <a:p>
            <a:pPr algn="just"/>
            <a:r>
              <a:rPr lang="tr-TR" altLang="tr-TR" dirty="0">
                <a:solidFill>
                  <a:schemeClr val="tx1"/>
                </a:solidFill>
              </a:rPr>
              <a:t>Öğrencinin kapasitesini geliştirerek üst düzeyde kullanmalarını sağlamak esastır.</a:t>
            </a:r>
            <a:endParaRPr lang="tr-TR" dirty="0">
              <a:solidFill>
                <a:schemeClr val="tx1"/>
              </a:solidFill>
              <a:latin typeface="Calibri" panose="020F0502020204030204" pitchFamily="34" charset="0"/>
              <a:cs typeface="Calibri" panose="020F0502020204030204" pitchFamily="34" charset="0"/>
            </a:endParaRPr>
          </a:p>
        </p:txBody>
      </p:sp>
      <p:pic>
        <p:nvPicPr>
          <p:cNvPr id="4" name="Picture 2" descr="bilsem ile ilgili görsel sonucu"/>
          <p:cNvPicPr>
            <a:picLocks noChangeAspect="1" noChangeArrowheads="1"/>
          </p:cNvPicPr>
          <p:nvPr/>
        </p:nvPicPr>
        <p:blipFill>
          <a:blip r:embed="rId2" cstate="print"/>
          <a:srcRect/>
          <a:stretch>
            <a:fillRect/>
          </a:stretch>
        </p:blipFill>
        <p:spPr bwMode="auto">
          <a:xfrm>
            <a:off x="9522375" y="3842421"/>
            <a:ext cx="2669628" cy="2299542"/>
          </a:xfrm>
          <a:prstGeom prst="rect">
            <a:avLst/>
          </a:prstGeom>
          <a:noFill/>
        </p:spPr>
      </p:pic>
      <p:pic>
        <p:nvPicPr>
          <p:cNvPr id="6" name="image1.png"/>
          <p:cNvPicPr/>
          <p:nvPr/>
        </p:nvPicPr>
        <p:blipFill>
          <a:blip r:embed="rId3" cstate="print"/>
          <a:srcRect/>
          <a:stretch>
            <a:fillRect/>
          </a:stretch>
        </p:blipFill>
        <p:spPr>
          <a:xfrm>
            <a:off x="11320272" y="64015"/>
            <a:ext cx="835154" cy="832097"/>
          </a:xfrm>
          <a:prstGeom prst="rect">
            <a:avLst/>
          </a:prstGeom>
          <a:ln/>
        </p:spPr>
      </p:pic>
      <p:pic>
        <p:nvPicPr>
          <p:cNvPr id="8" name="Picture 3" descr="D:\111\karışık evrak\LOGOLAR\mem_logo_1.jpg"/>
          <p:cNvPicPr>
            <a:picLocks noChangeAspect="1" noChangeArrowheads="1"/>
          </p:cNvPicPr>
          <p:nvPr/>
        </p:nvPicPr>
        <p:blipFill>
          <a:blip r:embed="rId4" cstate="print"/>
          <a:srcRect/>
          <a:stretch>
            <a:fillRect/>
          </a:stretch>
        </p:blipFill>
        <p:spPr bwMode="auto">
          <a:xfrm>
            <a:off x="10439724" y="44006"/>
            <a:ext cx="857454" cy="842962"/>
          </a:xfrm>
          <a:prstGeom prst="rect">
            <a:avLst/>
          </a:prstGeom>
          <a:noFill/>
        </p:spPr>
      </p:pic>
    </p:spTree>
    <p:extLst>
      <p:ext uri="{BB962C8B-B14F-4D97-AF65-F5344CB8AC3E}">
        <p14:creationId xmlns:p14="http://schemas.microsoft.com/office/powerpoint/2010/main" val="241796398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17695" y="-91440"/>
            <a:ext cx="9578566" cy="1414175"/>
          </a:xfrm>
        </p:spPr>
        <p:txBody>
          <a:bodyPr>
            <a:normAutofit/>
          </a:bodyPr>
          <a:lstStyle/>
          <a:p>
            <a:r>
              <a:rPr lang="tr-TR" sz="4000" b="1" dirty="0">
                <a:solidFill>
                  <a:srgbClr val="FF0000"/>
                </a:solidFill>
              </a:rPr>
              <a:t>Fiziki Kapasite – Tasarım ve İnovasyon Atölyesi</a:t>
            </a:r>
          </a:p>
        </p:txBody>
      </p:sp>
      <p:pic>
        <p:nvPicPr>
          <p:cNvPr id="8" name="Picture 3" descr="D:\111\karışık evrak\LOGOLAR\mem_logo_1.jpg"/>
          <p:cNvPicPr>
            <a:picLocks noChangeAspect="1" noChangeArrowheads="1"/>
          </p:cNvPicPr>
          <p:nvPr/>
        </p:nvPicPr>
        <p:blipFill>
          <a:blip r:embed="rId2" cstate="print"/>
          <a:srcRect/>
          <a:stretch>
            <a:fillRect/>
          </a:stretch>
        </p:blipFill>
        <p:spPr bwMode="auto">
          <a:xfrm>
            <a:off x="10439724" y="44006"/>
            <a:ext cx="857454" cy="842962"/>
          </a:xfrm>
          <a:prstGeom prst="rect">
            <a:avLst/>
          </a:prstGeom>
          <a:noFill/>
        </p:spPr>
      </p:pic>
      <p:sp>
        <p:nvSpPr>
          <p:cNvPr id="9" name="Başlık 1"/>
          <p:cNvSpPr txBox="1">
            <a:spLocks/>
          </p:cNvSpPr>
          <p:nvPr/>
        </p:nvSpPr>
        <p:spPr>
          <a:xfrm>
            <a:off x="9596488" y="2318993"/>
            <a:ext cx="2407272" cy="3120272"/>
          </a:xfrm>
          <a:prstGeom prst="rect">
            <a:avLst/>
          </a:prstGeom>
        </p:spPr>
        <p:txBody>
          <a:bodyPr vert="horz" lIns="91440" tIns="45720" rIns="91440" bIns="45720" rtlCol="0" anchor="ctr">
            <a:normAutofit fontScale="60000" lnSpcReduction="20000"/>
          </a:bodyPr>
          <a:lstStyle/>
          <a:p>
            <a:pPr marL="0" marR="0" lvl="0" indent="0" algn="ctr" defTabSz="914400" rtl="0" eaLnBrk="1" fontAlgn="auto" latinLnBrk="0" hangingPunct="1">
              <a:lnSpc>
                <a:spcPct val="100000"/>
              </a:lnSpc>
              <a:spcBef>
                <a:spcPct val="0"/>
              </a:spcBef>
              <a:spcAft>
                <a:spcPts val="0"/>
              </a:spcAft>
              <a:buClrTx/>
              <a:buSzTx/>
              <a:tabLst/>
              <a:defRPr/>
            </a:pPr>
            <a:r>
              <a:rPr lang="tr-TR" sz="4400" b="1" dirty="0">
                <a:solidFill>
                  <a:srgbClr val="0070C0"/>
                </a:solidFill>
                <a:latin typeface="+mj-lt"/>
                <a:ea typeface="+mj-ea"/>
                <a:cs typeface="+mj-cs"/>
              </a:rPr>
              <a:t>Patent </a:t>
            </a:r>
          </a:p>
          <a:p>
            <a:pPr marL="0" marR="0" lvl="0" indent="0" algn="ctr" defTabSz="914400" rtl="0" eaLnBrk="1" fontAlgn="auto" latinLnBrk="0" hangingPunct="1">
              <a:lnSpc>
                <a:spcPct val="100000"/>
              </a:lnSpc>
              <a:spcBef>
                <a:spcPct val="0"/>
              </a:spcBef>
              <a:spcAft>
                <a:spcPts val="0"/>
              </a:spcAft>
              <a:buClrTx/>
              <a:buSzTx/>
              <a:tabLst/>
              <a:defRPr/>
            </a:pPr>
            <a:endParaRPr kumimoji="0" lang="tr-TR" sz="4400" b="1" i="0" u="none" strike="noStrike" kern="1200" cap="none" spc="0" normalizeH="0" baseline="0" noProof="0" dirty="0">
              <a:ln>
                <a:noFill/>
              </a:ln>
              <a:solidFill>
                <a:srgbClr val="0070C0"/>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tabLst/>
              <a:defRPr/>
            </a:pPr>
            <a:r>
              <a:rPr lang="tr-TR" sz="4400" b="1" dirty="0">
                <a:solidFill>
                  <a:srgbClr val="FF0000"/>
                </a:solidFill>
                <a:latin typeface="+mj-lt"/>
                <a:ea typeface="+mj-ea"/>
                <a:cs typeface="+mj-cs"/>
              </a:rPr>
              <a:t>Faydalı Model</a:t>
            </a:r>
          </a:p>
          <a:p>
            <a:pPr marL="0" marR="0" lvl="0" indent="0" algn="ctr" defTabSz="914400" rtl="0" eaLnBrk="1" fontAlgn="auto" latinLnBrk="0" hangingPunct="1">
              <a:lnSpc>
                <a:spcPct val="100000"/>
              </a:lnSpc>
              <a:spcBef>
                <a:spcPct val="0"/>
              </a:spcBef>
              <a:spcAft>
                <a:spcPts val="0"/>
              </a:spcAft>
              <a:buClrTx/>
              <a:buSzTx/>
              <a:tabLst/>
              <a:defRPr/>
            </a:pPr>
            <a:endParaRPr kumimoji="0" lang="tr-TR" sz="4400" b="1" i="0" u="none" strike="noStrike" kern="1200" cap="none" spc="0" normalizeH="0" baseline="0" noProof="0" dirty="0">
              <a:ln>
                <a:noFill/>
              </a:ln>
              <a:solidFill>
                <a:srgbClr val="0070C0"/>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tabLst/>
              <a:defRPr/>
            </a:pPr>
            <a:r>
              <a:rPr lang="tr-TR" sz="4400" b="1" dirty="0">
                <a:solidFill>
                  <a:srgbClr val="0070C0"/>
                </a:solidFill>
                <a:latin typeface="+mj-lt"/>
                <a:ea typeface="+mj-ea"/>
                <a:cs typeface="+mj-cs"/>
              </a:rPr>
              <a:t>3D Teknolojisi</a:t>
            </a:r>
          </a:p>
          <a:p>
            <a:pPr marL="0" marR="0" lvl="0" indent="0" algn="ctr" defTabSz="914400" rtl="0" eaLnBrk="1" fontAlgn="auto" latinLnBrk="0" hangingPunct="1">
              <a:lnSpc>
                <a:spcPct val="100000"/>
              </a:lnSpc>
              <a:spcBef>
                <a:spcPct val="0"/>
              </a:spcBef>
              <a:spcAft>
                <a:spcPts val="0"/>
              </a:spcAft>
              <a:buClrTx/>
              <a:buSzTx/>
              <a:tabLst/>
              <a:defRPr/>
            </a:pPr>
            <a:endParaRPr kumimoji="0" lang="tr-TR" sz="4400" b="1" i="0" u="none" strike="noStrike" kern="1200" cap="none" spc="0" normalizeH="0" baseline="0" noProof="0" dirty="0">
              <a:ln>
                <a:noFill/>
              </a:ln>
              <a:solidFill>
                <a:srgbClr val="0070C0"/>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tabLst/>
              <a:defRPr/>
            </a:pPr>
            <a:r>
              <a:rPr lang="tr-TR" sz="4400" b="1" dirty="0">
                <a:solidFill>
                  <a:srgbClr val="FF0000"/>
                </a:solidFill>
                <a:latin typeface="+mj-lt"/>
                <a:ea typeface="+mj-ea"/>
                <a:cs typeface="+mj-cs"/>
              </a:rPr>
              <a:t>Tasarım-Tescil</a:t>
            </a:r>
          </a:p>
          <a:p>
            <a:pPr marL="0" marR="0" lvl="0" indent="0" algn="ctr" defTabSz="914400" rtl="0" eaLnBrk="1" fontAlgn="auto" latinLnBrk="0" hangingPunct="1">
              <a:lnSpc>
                <a:spcPct val="100000"/>
              </a:lnSpc>
              <a:spcBef>
                <a:spcPct val="0"/>
              </a:spcBef>
              <a:spcAft>
                <a:spcPts val="0"/>
              </a:spcAft>
              <a:buClrTx/>
              <a:buSzTx/>
              <a:tabLst/>
              <a:defRPr/>
            </a:pPr>
            <a:endParaRPr kumimoji="0" lang="tr-TR" sz="4400" b="1" i="0" u="none" strike="noStrike" kern="1200" cap="none" spc="0" normalizeH="0" baseline="0" noProof="0" dirty="0">
              <a:ln>
                <a:noFill/>
              </a:ln>
              <a:solidFill>
                <a:srgbClr val="0070C0"/>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tabLst/>
              <a:defRPr/>
            </a:pPr>
            <a:r>
              <a:rPr lang="tr-TR" sz="4400" b="1" noProof="0" dirty="0" err="1">
                <a:solidFill>
                  <a:srgbClr val="0070C0"/>
                </a:solidFill>
                <a:latin typeface="+mj-lt"/>
                <a:ea typeface="+mj-ea"/>
                <a:cs typeface="+mj-cs"/>
              </a:rPr>
              <a:t>İnovasyon</a:t>
            </a:r>
            <a:endParaRPr kumimoji="0" lang="tr-TR" sz="4400" b="1" i="0" u="none" strike="noStrike" kern="1200" cap="none" spc="0" normalizeH="0" baseline="0" noProof="0" dirty="0">
              <a:ln>
                <a:noFill/>
              </a:ln>
              <a:solidFill>
                <a:srgbClr val="0070C0"/>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tabLst/>
              <a:defRPr/>
            </a:pPr>
            <a:endParaRPr kumimoji="0" lang="tr-TR" sz="4400" b="1" i="0" u="none" strike="noStrike" kern="1200" cap="none" spc="0" normalizeH="0" baseline="0" noProof="0" dirty="0">
              <a:ln>
                <a:noFill/>
              </a:ln>
              <a:solidFill>
                <a:srgbClr val="0070C0"/>
              </a:solidFill>
              <a:effectLst/>
              <a:uLnTx/>
              <a:uFillTx/>
              <a:latin typeface="+mj-lt"/>
              <a:ea typeface="+mj-ea"/>
              <a:cs typeface="+mj-cs"/>
            </a:endParaRPr>
          </a:p>
        </p:txBody>
      </p:sp>
      <p:sp>
        <p:nvSpPr>
          <p:cNvPr id="12" name="Başlık 1"/>
          <p:cNvSpPr txBox="1">
            <a:spLocks/>
          </p:cNvSpPr>
          <p:nvPr/>
        </p:nvSpPr>
        <p:spPr>
          <a:xfrm>
            <a:off x="9089679" y="4596157"/>
            <a:ext cx="2930305" cy="1202602"/>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tabLst/>
              <a:defRPr/>
            </a:pPr>
            <a:endParaRPr kumimoji="0" lang="tr-TR" sz="4400" b="1" i="0" u="none" strike="noStrike" kern="1200" cap="none" spc="0" normalizeH="0" baseline="0" noProof="0" dirty="0">
              <a:ln>
                <a:noFill/>
              </a:ln>
              <a:solidFill>
                <a:srgbClr val="0070C0"/>
              </a:solidFill>
              <a:effectLst/>
              <a:uLnTx/>
              <a:uFillTx/>
              <a:latin typeface="+mj-lt"/>
              <a:ea typeface="+mj-ea"/>
              <a:cs typeface="+mj-cs"/>
            </a:endParaRPr>
          </a:p>
        </p:txBody>
      </p:sp>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58127" y="1322735"/>
            <a:ext cx="4364562" cy="32734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268"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260531" y="1395250"/>
            <a:ext cx="4267876" cy="32009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266"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757718" y="3502323"/>
            <a:ext cx="4129942" cy="30974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Resim 3">
            <a:extLst>
              <a:ext uri="{FF2B5EF4-FFF2-40B4-BE49-F238E27FC236}">
                <a16:creationId xmlns:a16="http://schemas.microsoft.com/office/drawing/2014/main" id="{6B1EB341-FDD4-85B0-7AFB-3EC6340C94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30012" y="44005"/>
            <a:ext cx="861987" cy="824675"/>
          </a:xfrm>
          <a:prstGeom prst="rect">
            <a:avLst/>
          </a:prstGeom>
        </p:spPr>
      </p:pic>
      <p:pic>
        <p:nvPicPr>
          <p:cNvPr id="10" name="Resim 9">
            <a:extLst>
              <a:ext uri="{FF2B5EF4-FFF2-40B4-BE49-F238E27FC236}">
                <a16:creationId xmlns:a16="http://schemas.microsoft.com/office/drawing/2014/main" id="{A39FD9E4-23B8-8ED3-F9F4-2CE6D08C4D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82936" y="44005"/>
            <a:ext cx="823953" cy="824675"/>
          </a:xfrm>
          <a:prstGeom prst="rect">
            <a:avLst/>
          </a:prstGeom>
        </p:spPr>
      </p:pic>
    </p:spTree>
    <p:extLst>
      <p:ext uri="{BB962C8B-B14F-4D97-AF65-F5344CB8AC3E}">
        <p14:creationId xmlns:p14="http://schemas.microsoft.com/office/powerpoint/2010/main" val="152298212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59253" y="2413787"/>
            <a:ext cx="2986765" cy="39823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Başlık 1"/>
          <p:cNvSpPr>
            <a:spLocks noGrp="1"/>
          </p:cNvSpPr>
          <p:nvPr>
            <p:ph type="title"/>
          </p:nvPr>
        </p:nvSpPr>
        <p:spPr>
          <a:xfrm>
            <a:off x="117695" y="-91440"/>
            <a:ext cx="9578566" cy="1414175"/>
          </a:xfrm>
        </p:spPr>
        <p:txBody>
          <a:bodyPr>
            <a:normAutofit/>
          </a:bodyPr>
          <a:lstStyle/>
          <a:p>
            <a:r>
              <a:rPr lang="tr-TR" sz="4000" b="1" dirty="0">
                <a:solidFill>
                  <a:srgbClr val="FF0000"/>
                </a:solidFill>
              </a:rPr>
              <a:t>Fiziki Kapasite – Ses ve Görüntü Kayıt Stüdyosu</a:t>
            </a:r>
          </a:p>
        </p:txBody>
      </p:sp>
      <p:pic>
        <p:nvPicPr>
          <p:cNvPr id="8" name="Picture 3" descr="D:\111\karışık evrak\LOGOLAR\mem_logo_1.jpg"/>
          <p:cNvPicPr>
            <a:picLocks noChangeAspect="1" noChangeArrowheads="1"/>
          </p:cNvPicPr>
          <p:nvPr/>
        </p:nvPicPr>
        <p:blipFill>
          <a:blip r:embed="rId3" cstate="print"/>
          <a:srcRect/>
          <a:stretch>
            <a:fillRect/>
          </a:stretch>
        </p:blipFill>
        <p:spPr bwMode="auto">
          <a:xfrm>
            <a:off x="10439724" y="44006"/>
            <a:ext cx="857454" cy="842962"/>
          </a:xfrm>
          <a:prstGeom prst="rect">
            <a:avLst/>
          </a:prstGeom>
          <a:noFill/>
        </p:spPr>
      </p:pic>
      <p:sp>
        <p:nvSpPr>
          <p:cNvPr id="9" name="Başlık 1"/>
          <p:cNvSpPr txBox="1">
            <a:spLocks/>
          </p:cNvSpPr>
          <p:nvPr/>
        </p:nvSpPr>
        <p:spPr>
          <a:xfrm>
            <a:off x="9596488" y="1322735"/>
            <a:ext cx="2407272" cy="5224714"/>
          </a:xfrm>
          <a:prstGeom prst="rect">
            <a:avLst/>
          </a:prstGeom>
        </p:spPr>
        <p:txBody>
          <a:bodyPr vert="horz" lIns="91440" tIns="45720" rIns="91440" bIns="45720" rtlCol="0" anchor="ctr">
            <a:normAutofit fontScale="67500" lnSpcReduction="20000"/>
          </a:bodyPr>
          <a:lstStyle/>
          <a:p>
            <a:pPr marL="0" marR="0" lvl="0" indent="0" algn="ctr" defTabSz="914400" rtl="0" eaLnBrk="1" fontAlgn="auto" latinLnBrk="0" hangingPunct="1">
              <a:lnSpc>
                <a:spcPct val="100000"/>
              </a:lnSpc>
              <a:spcBef>
                <a:spcPct val="0"/>
              </a:spcBef>
              <a:spcAft>
                <a:spcPts val="0"/>
              </a:spcAft>
              <a:buClrTx/>
              <a:buSzTx/>
              <a:tabLst/>
              <a:defRPr/>
            </a:pPr>
            <a:r>
              <a:rPr lang="tr-TR" sz="4400" b="1" dirty="0">
                <a:solidFill>
                  <a:srgbClr val="0070C0"/>
                </a:solidFill>
                <a:latin typeface="+mj-lt"/>
                <a:ea typeface="+mj-ea"/>
                <a:cs typeface="+mj-cs"/>
              </a:rPr>
              <a:t>Ses Kayıt</a:t>
            </a:r>
          </a:p>
          <a:p>
            <a:pPr marL="0" marR="0" lvl="0" indent="0" algn="ctr" defTabSz="914400" rtl="0" eaLnBrk="1" fontAlgn="auto" latinLnBrk="0" hangingPunct="1">
              <a:lnSpc>
                <a:spcPct val="100000"/>
              </a:lnSpc>
              <a:spcBef>
                <a:spcPct val="0"/>
              </a:spcBef>
              <a:spcAft>
                <a:spcPts val="0"/>
              </a:spcAft>
              <a:buClrTx/>
              <a:buSzTx/>
              <a:tabLst/>
              <a:defRPr/>
            </a:pPr>
            <a:endParaRPr lang="tr-TR" sz="4400" b="1" dirty="0">
              <a:solidFill>
                <a:srgbClr val="0070C0"/>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tabLst/>
              <a:defRPr/>
            </a:pPr>
            <a:r>
              <a:rPr lang="tr-TR" sz="4400" b="1" dirty="0">
                <a:solidFill>
                  <a:srgbClr val="FF0000"/>
                </a:solidFill>
                <a:latin typeface="+mj-lt"/>
                <a:ea typeface="+mj-ea"/>
                <a:cs typeface="+mj-cs"/>
              </a:rPr>
              <a:t>Görüntü Kayıt</a:t>
            </a:r>
          </a:p>
          <a:p>
            <a:pPr marL="0" marR="0" lvl="0" indent="0" algn="ctr" defTabSz="914400" rtl="0" eaLnBrk="1" fontAlgn="auto" latinLnBrk="0" hangingPunct="1">
              <a:lnSpc>
                <a:spcPct val="100000"/>
              </a:lnSpc>
              <a:spcBef>
                <a:spcPct val="0"/>
              </a:spcBef>
              <a:spcAft>
                <a:spcPts val="0"/>
              </a:spcAft>
              <a:buClrTx/>
              <a:buSzTx/>
              <a:tabLst/>
              <a:defRPr/>
            </a:pPr>
            <a:endParaRPr lang="tr-TR" sz="4400" b="1" dirty="0">
              <a:solidFill>
                <a:srgbClr val="0070C0"/>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tabLst/>
              <a:defRPr/>
            </a:pPr>
            <a:r>
              <a:rPr lang="tr-TR" sz="4400" b="1" dirty="0">
                <a:solidFill>
                  <a:srgbClr val="0070C0"/>
                </a:solidFill>
                <a:latin typeface="+mj-lt"/>
                <a:ea typeface="+mj-ea"/>
                <a:cs typeface="+mj-cs"/>
              </a:rPr>
              <a:t>Movie</a:t>
            </a:r>
          </a:p>
          <a:p>
            <a:pPr marL="0" marR="0" lvl="0" indent="0" algn="ctr" defTabSz="914400" rtl="0" eaLnBrk="1" fontAlgn="auto" latinLnBrk="0" hangingPunct="1">
              <a:lnSpc>
                <a:spcPct val="100000"/>
              </a:lnSpc>
              <a:spcBef>
                <a:spcPct val="0"/>
              </a:spcBef>
              <a:spcAft>
                <a:spcPts val="0"/>
              </a:spcAft>
              <a:buClrTx/>
              <a:buSzTx/>
              <a:tabLst/>
              <a:defRPr/>
            </a:pPr>
            <a:endParaRPr lang="tr-TR" sz="4400" b="1" dirty="0">
              <a:solidFill>
                <a:srgbClr val="0070C0"/>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tabLst/>
              <a:defRPr/>
            </a:pPr>
            <a:r>
              <a:rPr lang="tr-TR" sz="4400" b="1" dirty="0" err="1">
                <a:solidFill>
                  <a:srgbClr val="FF0000"/>
                </a:solidFill>
                <a:latin typeface="+mj-lt"/>
                <a:ea typeface="+mj-ea"/>
                <a:cs typeface="+mj-cs"/>
              </a:rPr>
              <a:t>Audio</a:t>
            </a:r>
            <a:endParaRPr lang="tr-TR" sz="4400" b="1" dirty="0">
              <a:solidFill>
                <a:srgbClr val="FF0000"/>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tabLst/>
              <a:defRPr/>
            </a:pPr>
            <a:endParaRPr lang="tr-TR" sz="4400" b="1" dirty="0">
              <a:solidFill>
                <a:srgbClr val="0070C0"/>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tabLst/>
              <a:defRPr/>
            </a:pPr>
            <a:r>
              <a:rPr lang="tr-TR" sz="4400" b="1" dirty="0">
                <a:solidFill>
                  <a:srgbClr val="0070C0"/>
                </a:solidFill>
                <a:latin typeface="+mj-lt"/>
                <a:ea typeface="+mj-ea"/>
                <a:cs typeface="+mj-cs"/>
              </a:rPr>
              <a:t>Animasyon</a:t>
            </a:r>
          </a:p>
          <a:p>
            <a:pPr marL="0" marR="0" lvl="0" indent="0" algn="ctr" defTabSz="914400" rtl="0" eaLnBrk="1" fontAlgn="auto" latinLnBrk="0" hangingPunct="1">
              <a:lnSpc>
                <a:spcPct val="100000"/>
              </a:lnSpc>
              <a:spcBef>
                <a:spcPct val="0"/>
              </a:spcBef>
              <a:spcAft>
                <a:spcPts val="0"/>
              </a:spcAft>
              <a:buClrTx/>
              <a:buSzTx/>
              <a:tabLst/>
              <a:defRPr/>
            </a:pPr>
            <a:endParaRPr lang="tr-TR" sz="4400" b="1" dirty="0">
              <a:solidFill>
                <a:srgbClr val="0070C0"/>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tabLst/>
              <a:defRPr/>
            </a:pPr>
            <a:r>
              <a:rPr lang="tr-TR" sz="4400" b="1" dirty="0">
                <a:solidFill>
                  <a:srgbClr val="FF0000"/>
                </a:solidFill>
                <a:latin typeface="+mj-lt"/>
                <a:ea typeface="+mj-ea"/>
                <a:cs typeface="+mj-cs"/>
              </a:rPr>
              <a:t>AVI</a:t>
            </a:r>
          </a:p>
          <a:p>
            <a:pPr marL="0" marR="0" lvl="0" indent="0" algn="ctr" defTabSz="914400" rtl="0" eaLnBrk="1" fontAlgn="auto" latinLnBrk="0" hangingPunct="1">
              <a:lnSpc>
                <a:spcPct val="100000"/>
              </a:lnSpc>
              <a:spcBef>
                <a:spcPct val="0"/>
              </a:spcBef>
              <a:spcAft>
                <a:spcPts val="0"/>
              </a:spcAft>
              <a:buClrTx/>
              <a:buSzTx/>
              <a:tabLst/>
              <a:defRPr/>
            </a:pPr>
            <a:endParaRPr kumimoji="0" lang="tr-TR" sz="4400" b="1" i="0" u="none" strike="noStrike" kern="1200" cap="none" spc="0" normalizeH="0" baseline="0" noProof="0" dirty="0">
              <a:ln>
                <a:noFill/>
              </a:ln>
              <a:solidFill>
                <a:srgbClr val="0070C0"/>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tabLst/>
              <a:defRPr/>
            </a:pPr>
            <a:r>
              <a:rPr lang="tr-TR" sz="4400" b="1" dirty="0" err="1">
                <a:solidFill>
                  <a:srgbClr val="0070C0"/>
                </a:solidFill>
                <a:latin typeface="+mj-lt"/>
                <a:ea typeface="+mj-ea"/>
                <a:cs typeface="+mj-cs"/>
              </a:rPr>
              <a:t>Green</a:t>
            </a:r>
            <a:r>
              <a:rPr lang="tr-TR" sz="4400" b="1" dirty="0">
                <a:solidFill>
                  <a:srgbClr val="0070C0"/>
                </a:solidFill>
                <a:latin typeface="+mj-lt"/>
                <a:ea typeface="+mj-ea"/>
                <a:cs typeface="+mj-cs"/>
              </a:rPr>
              <a:t> </a:t>
            </a:r>
            <a:r>
              <a:rPr lang="tr-TR" sz="4400" b="1" dirty="0" err="1">
                <a:solidFill>
                  <a:srgbClr val="0070C0"/>
                </a:solidFill>
                <a:latin typeface="+mj-lt"/>
                <a:ea typeface="+mj-ea"/>
                <a:cs typeface="+mj-cs"/>
              </a:rPr>
              <a:t>Screen</a:t>
            </a:r>
            <a:endParaRPr kumimoji="0" lang="tr-TR" sz="4400" b="1" i="0" u="none" strike="noStrike" kern="1200" cap="none" spc="0" normalizeH="0" baseline="0" noProof="0" dirty="0">
              <a:ln>
                <a:noFill/>
              </a:ln>
              <a:solidFill>
                <a:srgbClr val="0070C0"/>
              </a:solidFill>
              <a:effectLst/>
              <a:uLnTx/>
              <a:uFillTx/>
              <a:latin typeface="+mj-lt"/>
              <a:ea typeface="+mj-ea"/>
              <a:cs typeface="+mj-cs"/>
            </a:endParaRPr>
          </a:p>
        </p:txBody>
      </p:sp>
      <p:sp>
        <p:nvSpPr>
          <p:cNvPr id="12" name="Başlık 1"/>
          <p:cNvSpPr txBox="1">
            <a:spLocks/>
          </p:cNvSpPr>
          <p:nvPr/>
        </p:nvSpPr>
        <p:spPr>
          <a:xfrm>
            <a:off x="9089679" y="4596157"/>
            <a:ext cx="2930305" cy="1202602"/>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tabLst/>
              <a:defRPr/>
            </a:pPr>
            <a:endParaRPr kumimoji="0" lang="tr-TR" sz="4400" b="1" i="0" u="none" strike="noStrike" kern="1200" cap="none" spc="0" normalizeH="0" baseline="0" noProof="0" dirty="0">
              <a:ln>
                <a:noFill/>
              </a:ln>
              <a:solidFill>
                <a:srgbClr val="0070C0"/>
              </a:solidFill>
              <a:effectLst/>
              <a:uLnTx/>
              <a:uFillTx/>
              <a:latin typeface="+mj-lt"/>
              <a:ea typeface="+mj-ea"/>
              <a:cs typeface="+mj-cs"/>
            </a:endParaRPr>
          </a:p>
        </p:txBody>
      </p:sp>
      <p:pic>
        <p:nvPicPr>
          <p:cNvPr id="112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49708" y="1483504"/>
            <a:ext cx="3680922" cy="27606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266"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855563" y="1759007"/>
            <a:ext cx="5653657" cy="42402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Resim 3">
            <a:extLst>
              <a:ext uri="{FF2B5EF4-FFF2-40B4-BE49-F238E27FC236}">
                <a16:creationId xmlns:a16="http://schemas.microsoft.com/office/drawing/2014/main" id="{98520947-F699-E5AE-326E-8987AC7283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30012" y="44005"/>
            <a:ext cx="861987" cy="824675"/>
          </a:xfrm>
          <a:prstGeom prst="rect">
            <a:avLst/>
          </a:prstGeom>
        </p:spPr>
      </p:pic>
      <p:pic>
        <p:nvPicPr>
          <p:cNvPr id="10" name="Resim 9">
            <a:extLst>
              <a:ext uri="{FF2B5EF4-FFF2-40B4-BE49-F238E27FC236}">
                <a16:creationId xmlns:a16="http://schemas.microsoft.com/office/drawing/2014/main" id="{D2B2F698-2756-51DC-986B-0F7E4D1A87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82936" y="44005"/>
            <a:ext cx="823953" cy="824675"/>
          </a:xfrm>
          <a:prstGeom prst="rect">
            <a:avLst/>
          </a:prstGeom>
        </p:spPr>
      </p:pic>
    </p:spTree>
    <p:extLst>
      <p:ext uri="{BB962C8B-B14F-4D97-AF65-F5344CB8AC3E}">
        <p14:creationId xmlns:p14="http://schemas.microsoft.com/office/powerpoint/2010/main" val="145919634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17695" y="-91440"/>
            <a:ext cx="9578566" cy="1414175"/>
          </a:xfrm>
        </p:spPr>
        <p:txBody>
          <a:bodyPr>
            <a:normAutofit fontScale="90000"/>
          </a:bodyPr>
          <a:lstStyle/>
          <a:p>
            <a:r>
              <a:rPr lang="tr-TR" b="1" dirty="0">
                <a:solidFill>
                  <a:srgbClr val="FF0000"/>
                </a:solidFill>
              </a:rPr>
              <a:t>Fiziki Kapasite – Ahşap-Mekatronik Atölyesi</a:t>
            </a:r>
          </a:p>
        </p:txBody>
      </p:sp>
      <p:pic>
        <p:nvPicPr>
          <p:cNvPr id="8" name="Picture 3" descr="D:\111\karışık evrak\LOGOLAR\mem_logo_1.jpg"/>
          <p:cNvPicPr>
            <a:picLocks noChangeAspect="1" noChangeArrowheads="1"/>
          </p:cNvPicPr>
          <p:nvPr/>
        </p:nvPicPr>
        <p:blipFill>
          <a:blip r:embed="rId2" cstate="print"/>
          <a:srcRect/>
          <a:stretch>
            <a:fillRect/>
          </a:stretch>
        </p:blipFill>
        <p:spPr bwMode="auto">
          <a:xfrm>
            <a:off x="10439724" y="44006"/>
            <a:ext cx="857454" cy="842962"/>
          </a:xfrm>
          <a:prstGeom prst="rect">
            <a:avLst/>
          </a:prstGeom>
          <a:noFill/>
        </p:spPr>
      </p:pic>
      <p:sp>
        <p:nvSpPr>
          <p:cNvPr id="9" name="Başlık 1"/>
          <p:cNvSpPr txBox="1">
            <a:spLocks/>
          </p:cNvSpPr>
          <p:nvPr/>
        </p:nvSpPr>
        <p:spPr>
          <a:xfrm>
            <a:off x="9596488" y="2318993"/>
            <a:ext cx="2407272" cy="3120272"/>
          </a:xfrm>
          <a:prstGeom prst="rect">
            <a:avLst/>
          </a:prstGeom>
        </p:spPr>
        <p:txBody>
          <a:bodyPr vert="horz" lIns="91440" tIns="45720" rIns="91440" bIns="45720" rtlCol="0" anchor="ctr">
            <a:normAutofit fontScale="75000" lnSpcReduction="20000"/>
          </a:bodyPr>
          <a:lstStyle/>
          <a:p>
            <a:pPr marL="0" marR="0" lvl="0" indent="0" algn="ctr" defTabSz="914400" rtl="0" eaLnBrk="1" fontAlgn="auto" latinLnBrk="0" hangingPunct="1">
              <a:lnSpc>
                <a:spcPct val="100000"/>
              </a:lnSpc>
              <a:spcBef>
                <a:spcPct val="0"/>
              </a:spcBef>
              <a:spcAft>
                <a:spcPts val="0"/>
              </a:spcAft>
              <a:buClrTx/>
              <a:buSzTx/>
              <a:tabLst/>
              <a:defRPr/>
            </a:pPr>
            <a:r>
              <a:rPr lang="tr-TR" sz="4400" b="1" dirty="0">
                <a:solidFill>
                  <a:srgbClr val="0070C0"/>
                </a:solidFill>
                <a:latin typeface="+mj-lt"/>
                <a:ea typeface="+mj-ea"/>
                <a:cs typeface="+mj-cs"/>
              </a:rPr>
              <a:t>Ahşap Teknolojileri</a:t>
            </a:r>
          </a:p>
          <a:p>
            <a:pPr marL="0" marR="0" lvl="0" indent="0" algn="ctr" defTabSz="914400" rtl="0" eaLnBrk="1" fontAlgn="auto" latinLnBrk="0" hangingPunct="1">
              <a:lnSpc>
                <a:spcPct val="100000"/>
              </a:lnSpc>
              <a:spcBef>
                <a:spcPct val="0"/>
              </a:spcBef>
              <a:spcAft>
                <a:spcPts val="0"/>
              </a:spcAft>
              <a:buClrTx/>
              <a:buSzTx/>
              <a:tabLst/>
              <a:defRPr/>
            </a:pPr>
            <a:endParaRPr kumimoji="0" lang="tr-TR" sz="4400" b="1" i="0" u="none" strike="noStrike" kern="1200" cap="none" spc="0" normalizeH="0" baseline="0" noProof="0" dirty="0">
              <a:ln>
                <a:noFill/>
              </a:ln>
              <a:solidFill>
                <a:srgbClr val="0070C0"/>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tabLst/>
              <a:defRPr/>
            </a:pPr>
            <a:r>
              <a:rPr lang="tr-TR" sz="4400" b="1" dirty="0">
                <a:solidFill>
                  <a:srgbClr val="FF0000"/>
                </a:solidFill>
                <a:latin typeface="+mj-lt"/>
                <a:ea typeface="+mj-ea"/>
                <a:cs typeface="+mj-cs"/>
              </a:rPr>
              <a:t>CNC Lazer</a:t>
            </a:r>
          </a:p>
          <a:p>
            <a:pPr marL="0" marR="0" lvl="0" indent="0" algn="ctr" defTabSz="914400" rtl="0" eaLnBrk="1" fontAlgn="auto" latinLnBrk="0" hangingPunct="1">
              <a:lnSpc>
                <a:spcPct val="100000"/>
              </a:lnSpc>
              <a:spcBef>
                <a:spcPct val="0"/>
              </a:spcBef>
              <a:spcAft>
                <a:spcPts val="0"/>
              </a:spcAft>
              <a:buClrTx/>
              <a:buSzTx/>
              <a:tabLst/>
              <a:defRPr/>
            </a:pPr>
            <a:endParaRPr kumimoji="0" lang="tr-TR" sz="4400" b="1" i="0" u="none" strike="noStrike" kern="1200" cap="none" spc="0" normalizeH="0" baseline="0" noProof="0" dirty="0">
              <a:ln>
                <a:noFill/>
              </a:ln>
              <a:solidFill>
                <a:srgbClr val="0070C0"/>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tabLst/>
              <a:defRPr/>
            </a:pPr>
            <a:r>
              <a:rPr lang="tr-TR" sz="4400" b="1" dirty="0">
                <a:solidFill>
                  <a:srgbClr val="0070C0"/>
                </a:solidFill>
                <a:latin typeface="+mj-lt"/>
                <a:ea typeface="+mj-ea"/>
                <a:cs typeface="+mj-cs"/>
              </a:rPr>
              <a:t>Mekatronik</a:t>
            </a:r>
            <a:endParaRPr kumimoji="0" lang="tr-TR" sz="4400" b="1" i="0" u="none" strike="noStrike" kern="1200" cap="none" spc="0" normalizeH="0" baseline="0" noProof="0" dirty="0">
              <a:ln>
                <a:noFill/>
              </a:ln>
              <a:solidFill>
                <a:srgbClr val="0070C0"/>
              </a:solidFill>
              <a:effectLst/>
              <a:uLnTx/>
              <a:uFillTx/>
              <a:latin typeface="+mj-lt"/>
              <a:ea typeface="+mj-ea"/>
              <a:cs typeface="+mj-cs"/>
            </a:endParaRPr>
          </a:p>
        </p:txBody>
      </p:sp>
      <p:sp>
        <p:nvSpPr>
          <p:cNvPr id="12" name="Başlık 1"/>
          <p:cNvSpPr txBox="1">
            <a:spLocks/>
          </p:cNvSpPr>
          <p:nvPr/>
        </p:nvSpPr>
        <p:spPr>
          <a:xfrm>
            <a:off x="9089679" y="4596157"/>
            <a:ext cx="2930305" cy="1202602"/>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tabLst/>
              <a:defRPr/>
            </a:pPr>
            <a:endParaRPr kumimoji="0" lang="tr-TR" sz="4400" b="1" i="0" u="none" strike="noStrike" kern="1200" cap="none" spc="0" normalizeH="0" baseline="0" noProof="0" dirty="0">
              <a:ln>
                <a:noFill/>
              </a:ln>
              <a:solidFill>
                <a:srgbClr val="0070C0"/>
              </a:solidFill>
              <a:effectLst/>
              <a:uLnTx/>
              <a:uFillTx/>
              <a:latin typeface="+mj-lt"/>
              <a:ea typeface="+mj-ea"/>
              <a:cs typeface="+mj-cs"/>
            </a:endParaRPr>
          </a:p>
        </p:txBody>
      </p:sp>
      <p:pic>
        <p:nvPicPr>
          <p:cNvPr id="11266" name="Picture 2"/>
          <p:cNvPicPr>
            <a:picLocks noChangeAspect="1" noChangeArrowheads="1"/>
          </p:cNvPicPr>
          <p:nvPr/>
        </p:nvPicPr>
        <p:blipFill>
          <a:blip r:embed="rId3" cstate="print"/>
          <a:srcRect/>
          <a:stretch>
            <a:fillRect/>
          </a:stretch>
        </p:blipFill>
        <p:spPr bwMode="auto">
          <a:xfrm>
            <a:off x="294376" y="4191755"/>
            <a:ext cx="5861050" cy="23037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267" name="Picture 3"/>
          <p:cNvPicPr>
            <a:picLocks noChangeAspect="1" noChangeArrowheads="1"/>
          </p:cNvPicPr>
          <p:nvPr/>
        </p:nvPicPr>
        <p:blipFill>
          <a:blip r:embed="rId4" cstate="print"/>
          <a:srcRect/>
          <a:stretch>
            <a:fillRect/>
          </a:stretch>
        </p:blipFill>
        <p:spPr bwMode="auto">
          <a:xfrm>
            <a:off x="276438" y="1483986"/>
            <a:ext cx="5869838" cy="23956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268" name="Picture 4"/>
          <p:cNvPicPr>
            <a:picLocks noChangeAspect="1" noChangeArrowheads="1"/>
          </p:cNvPicPr>
          <p:nvPr/>
        </p:nvPicPr>
        <p:blipFill>
          <a:blip r:embed="rId5" cstate="print"/>
          <a:srcRect/>
          <a:stretch>
            <a:fillRect/>
          </a:stretch>
        </p:blipFill>
        <p:spPr bwMode="auto">
          <a:xfrm>
            <a:off x="6498130" y="2322055"/>
            <a:ext cx="3079504" cy="313606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Resim 3">
            <a:extLst>
              <a:ext uri="{FF2B5EF4-FFF2-40B4-BE49-F238E27FC236}">
                <a16:creationId xmlns:a16="http://schemas.microsoft.com/office/drawing/2014/main" id="{35D75E27-54CD-0588-F7FA-95F239CB90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30012" y="44005"/>
            <a:ext cx="861987" cy="824675"/>
          </a:xfrm>
          <a:prstGeom prst="rect">
            <a:avLst/>
          </a:prstGeom>
        </p:spPr>
      </p:pic>
      <p:pic>
        <p:nvPicPr>
          <p:cNvPr id="10" name="Resim 9">
            <a:extLst>
              <a:ext uri="{FF2B5EF4-FFF2-40B4-BE49-F238E27FC236}">
                <a16:creationId xmlns:a16="http://schemas.microsoft.com/office/drawing/2014/main" id="{26303E5B-11EE-ACB6-9C63-33D15EB713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82936" y="44005"/>
            <a:ext cx="823953" cy="824675"/>
          </a:xfrm>
          <a:prstGeom prst="rect">
            <a:avLst/>
          </a:prstGeom>
        </p:spPr>
      </p:pic>
    </p:spTree>
    <p:extLst>
      <p:ext uri="{BB962C8B-B14F-4D97-AF65-F5344CB8AC3E}">
        <p14:creationId xmlns:p14="http://schemas.microsoft.com/office/powerpoint/2010/main" val="380289780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755009" y="-70695"/>
            <a:ext cx="7224052" cy="1414175"/>
          </a:xfrm>
        </p:spPr>
        <p:txBody>
          <a:bodyPr>
            <a:normAutofit/>
          </a:bodyPr>
          <a:lstStyle/>
          <a:p>
            <a:pPr algn="l"/>
            <a:r>
              <a:rPr lang="tr-TR" b="1" dirty="0">
                <a:solidFill>
                  <a:srgbClr val="FF0000"/>
                </a:solidFill>
              </a:rPr>
              <a:t>Fiziki Kapasite – Kütüphane</a:t>
            </a:r>
          </a:p>
        </p:txBody>
      </p:sp>
      <p:pic>
        <p:nvPicPr>
          <p:cNvPr id="8" name="Picture 3" descr="D:\111\karışık evrak\LOGOLAR\mem_logo_1.jpg"/>
          <p:cNvPicPr>
            <a:picLocks noChangeAspect="1" noChangeArrowheads="1"/>
          </p:cNvPicPr>
          <p:nvPr/>
        </p:nvPicPr>
        <p:blipFill>
          <a:blip r:embed="rId2" cstate="print"/>
          <a:srcRect/>
          <a:stretch>
            <a:fillRect/>
          </a:stretch>
        </p:blipFill>
        <p:spPr bwMode="auto">
          <a:xfrm>
            <a:off x="10439724" y="44006"/>
            <a:ext cx="857454" cy="842962"/>
          </a:xfrm>
          <a:prstGeom prst="rect">
            <a:avLst/>
          </a:prstGeom>
          <a:noFill/>
        </p:spPr>
      </p:pic>
      <p:sp>
        <p:nvSpPr>
          <p:cNvPr id="9" name="Başlık 1"/>
          <p:cNvSpPr txBox="1">
            <a:spLocks/>
          </p:cNvSpPr>
          <p:nvPr/>
        </p:nvSpPr>
        <p:spPr>
          <a:xfrm>
            <a:off x="7206374" y="1630932"/>
            <a:ext cx="3847908" cy="1076056"/>
          </a:xfrm>
          <a:prstGeom prst="rect">
            <a:avLst/>
          </a:prstGeom>
        </p:spPr>
        <p:txBody>
          <a:bodyPr vert="horz" lIns="91440" tIns="45720" rIns="91440" bIns="45720" rtlCol="0" anchor="ct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tabLst/>
              <a:defRPr/>
            </a:pPr>
            <a:r>
              <a:rPr lang="tr-TR" sz="4400" b="1" dirty="0">
                <a:solidFill>
                  <a:srgbClr val="0070C0"/>
                </a:solidFill>
                <a:latin typeface="+mj-lt"/>
                <a:ea typeface="+mj-ea"/>
                <a:cs typeface="+mj-cs"/>
              </a:rPr>
              <a:t>Yerli – Yabancı </a:t>
            </a:r>
          </a:p>
          <a:p>
            <a:pPr marL="0" marR="0" lvl="0" indent="0" algn="ctr" defTabSz="914400" rtl="0" eaLnBrk="1" fontAlgn="auto" latinLnBrk="0" hangingPunct="1">
              <a:lnSpc>
                <a:spcPct val="100000"/>
              </a:lnSpc>
              <a:spcBef>
                <a:spcPct val="0"/>
              </a:spcBef>
              <a:spcAft>
                <a:spcPts val="0"/>
              </a:spcAft>
              <a:buClrTx/>
              <a:buSzTx/>
              <a:tabLst/>
              <a:defRPr/>
            </a:pPr>
            <a:r>
              <a:rPr lang="tr-TR" sz="4400" b="1" dirty="0">
                <a:solidFill>
                  <a:srgbClr val="0070C0"/>
                </a:solidFill>
                <a:latin typeface="+mj-lt"/>
                <a:ea typeface="+mj-ea"/>
                <a:cs typeface="+mj-cs"/>
              </a:rPr>
              <a:t>2500 Kitap</a:t>
            </a:r>
            <a:endParaRPr lang="tr-TR" sz="4400" b="1" dirty="0">
              <a:solidFill>
                <a:srgbClr val="FF0000"/>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tabLst/>
              <a:defRPr/>
            </a:pPr>
            <a:endParaRPr kumimoji="0" lang="tr-TR" sz="4400" b="1" i="0" u="none" strike="noStrike" kern="1200" cap="none" spc="0" normalizeH="0" baseline="0" noProof="0" dirty="0">
              <a:ln>
                <a:noFill/>
              </a:ln>
              <a:solidFill>
                <a:srgbClr val="0070C0"/>
              </a:solidFill>
              <a:effectLst/>
              <a:uLnTx/>
              <a:uFillTx/>
              <a:latin typeface="+mj-lt"/>
              <a:ea typeface="+mj-ea"/>
              <a:cs typeface="+mj-cs"/>
            </a:endParaRPr>
          </a:p>
        </p:txBody>
      </p:sp>
      <p:sp>
        <p:nvSpPr>
          <p:cNvPr id="12" name="Başlık 1"/>
          <p:cNvSpPr txBox="1">
            <a:spLocks/>
          </p:cNvSpPr>
          <p:nvPr/>
        </p:nvSpPr>
        <p:spPr>
          <a:xfrm>
            <a:off x="9089679" y="4596157"/>
            <a:ext cx="2930305" cy="1202602"/>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tabLst/>
              <a:defRPr/>
            </a:pPr>
            <a:endParaRPr kumimoji="0" lang="tr-TR" sz="4400" b="1" i="0" u="none" strike="noStrike" kern="1200" cap="none" spc="0" normalizeH="0" baseline="0" noProof="0" dirty="0">
              <a:ln>
                <a:noFill/>
              </a:ln>
              <a:solidFill>
                <a:srgbClr val="0070C0"/>
              </a:solidFill>
              <a:effectLst/>
              <a:uLnTx/>
              <a:uFillTx/>
              <a:latin typeface="+mj-lt"/>
              <a:ea typeface="+mj-ea"/>
              <a:cs typeface="+mj-cs"/>
            </a:endParaRPr>
          </a:p>
        </p:txBody>
      </p:sp>
      <p:pic>
        <p:nvPicPr>
          <p:cNvPr id="12290" name="Picture 2"/>
          <p:cNvPicPr>
            <a:picLocks noChangeAspect="1" noChangeArrowheads="1"/>
          </p:cNvPicPr>
          <p:nvPr/>
        </p:nvPicPr>
        <p:blipFill>
          <a:blip r:embed="rId3" cstate="print"/>
          <a:srcRect/>
          <a:stretch>
            <a:fillRect/>
          </a:stretch>
        </p:blipFill>
        <p:spPr bwMode="auto">
          <a:xfrm>
            <a:off x="651849" y="1475714"/>
            <a:ext cx="5069940" cy="38024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291" name="Picture 3"/>
          <p:cNvPicPr>
            <a:picLocks noChangeAspect="1" noChangeArrowheads="1"/>
          </p:cNvPicPr>
          <p:nvPr/>
        </p:nvPicPr>
        <p:blipFill>
          <a:blip r:embed="rId4" cstate="print"/>
          <a:srcRect/>
          <a:stretch>
            <a:fillRect/>
          </a:stretch>
        </p:blipFill>
        <p:spPr bwMode="auto">
          <a:xfrm>
            <a:off x="6391352" y="2768405"/>
            <a:ext cx="5088441" cy="38163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3" name="Başlık 1"/>
          <p:cNvSpPr txBox="1">
            <a:spLocks/>
          </p:cNvSpPr>
          <p:nvPr/>
        </p:nvSpPr>
        <p:spPr>
          <a:xfrm>
            <a:off x="1084723" y="5612947"/>
            <a:ext cx="3847908" cy="1076056"/>
          </a:xfrm>
          <a:prstGeom prst="rect">
            <a:avLst/>
          </a:prstGeom>
        </p:spPr>
        <p:txBody>
          <a:bodyPr vert="horz" lIns="91440" tIns="45720" rIns="91440" bIns="45720" rtlCol="0" anchor="ctr">
            <a:normAutofit fontScale="60000" lnSpcReduction="20000"/>
          </a:bodyPr>
          <a:lstStyle/>
          <a:p>
            <a:pPr marL="0" marR="0" lvl="0" indent="0" algn="ctr" defTabSz="914400" rtl="0" eaLnBrk="1" fontAlgn="auto" latinLnBrk="0" hangingPunct="1">
              <a:lnSpc>
                <a:spcPct val="100000"/>
              </a:lnSpc>
              <a:spcBef>
                <a:spcPct val="0"/>
              </a:spcBef>
              <a:spcAft>
                <a:spcPts val="0"/>
              </a:spcAft>
              <a:buClrTx/>
              <a:buSzTx/>
              <a:tabLst/>
              <a:defRPr/>
            </a:pPr>
            <a:r>
              <a:rPr lang="tr-TR" sz="4400" b="1" dirty="0">
                <a:solidFill>
                  <a:srgbClr val="FF0000"/>
                </a:solidFill>
                <a:latin typeface="+mj-lt"/>
                <a:ea typeface="+mj-ea"/>
                <a:cs typeface="+mj-cs"/>
              </a:rPr>
              <a:t>Süreli Yayınlar, Araştırma, Bilim, Tarih, Edebiyat vb. 15’den fazla alan…</a:t>
            </a:r>
          </a:p>
        </p:txBody>
      </p:sp>
      <p:pic>
        <p:nvPicPr>
          <p:cNvPr id="4" name="Resim 3">
            <a:extLst>
              <a:ext uri="{FF2B5EF4-FFF2-40B4-BE49-F238E27FC236}">
                <a16:creationId xmlns:a16="http://schemas.microsoft.com/office/drawing/2014/main" id="{76E30573-8DBC-60E1-F538-94D7AF7505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30012" y="44005"/>
            <a:ext cx="861987" cy="824675"/>
          </a:xfrm>
          <a:prstGeom prst="rect">
            <a:avLst/>
          </a:prstGeom>
        </p:spPr>
      </p:pic>
      <p:pic>
        <p:nvPicPr>
          <p:cNvPr id="10" name="Resim 9">
            <a:extLst>
              <a:ext uri="{FF2B5EF4-FFF2-40B4-BE49-F238E27FC236}">
                <a16:creationId xmlns:a16="http://schemas.microsoft.com/office/drawing/2014/main" id="{93B8D77C-4059-B404-BD2D-1443794B66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82936" y="44005"/>
            <a:ext cx="823953" cy="824675"/>
          </a:xfrm>
          <a:prstGeom prst="rect">
            <a:avLst/>
          </a:prstGeom>
        </p:spPr>
      </p:pic>
    </p:spTree>
    <p:extLst>
      <p:ext uri="{BB962C8B-B14F-4D97-AF65-F5344CB8AC3E}">
        <p14:creationId xmlns:p14="http://schemas.microsoft.com/office/powerpoint/2010/main" val="635056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821" y="-90762"/>
            <a:ext cx="9578566" cy="1414175"/>
          </a:xfrm>
        </p:spPr>
        <p:txBody>
          <a:bodyPr>
            <a:normAutofit/>
          </a:bodyPr>
          <a:lstStyle/>
          <a:p>
            <a:pPr algn="l"/>
            <a:r>
              <a:rPr lang="tr-TR" b="1" dirty="0">
                <a:solidFill>
                  <a:srgbClr val="FF0000"/>
                </a:solidFill>
              </a:rPr>
              <a:t>Fiziki Kapasite – Salonlar</a:t>
            </a:r>
          </a:p>
        </p:txBody>
      </p:sp>
      <p:pic>
        <p:nvPicPr>
          <p:cNvPr id="8" name="Picture 3" descr="D:\111\karışık evrak\LOGOLAR\mem_logo_1.jpg"/>
          <p:cNvPicPr>
            <a:picLocks noChangeAspect="1" noChangeArrowheads="1"/>
          </p:cNvPicPr>
          <p:nvPr/>
        </p:nvPicPr>
        <p:blipFill>
          <a:blip r:embed="rId2" cstate="print"/>
          <a:srcRect/>
          <a:stretch>
            <a:fillRect/>
          </a:stretch>
        </p:blipFill>
        <p:spPr bwMode="auto">
          <a:xfrm>
            <a:off x="10439724" y="44006"/>
            <a:ext cx="857454" cy="842962"/>
          </a:xfrm>
          <a:prstGeom prst="rect">
            <a:avLst/>
          </a:prstGeom>
          <a:noFill/>
        </p:spPr>
      </p:pic>
      <p:sp>
        <p:nvSpPr>
          <p:cNvPr id="12" name="Başlık 1"/>
          <p:cNvSpPr txBox="1">
            <a:spLocks/>
          </p:cNvSpPr>
          <p:nvPr/>
        </p:nvSpPr>
        <p:spPr>
          <a:xfrm>
            <a:off x="9089679" y="4596157"/>
            <a:ext cx="2930305" cy="1202602"/>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tabLst/>
              <a:defRPr/>
            </a:pPr>
            <a:endParaRPr kumimoji="0" lang="tr-TR" sz="4400" b="1" i="0" u="none" strike="noStrike" kern="1200" cap="none" spc="0" normalizeH="0" baseline="0" noProof="0" dirty="0">
              <a:ln>
                <a:noFill/>
              </a:ln>
              <a:solidFill>
                <a:srgbClr val="0070C0"/>
              </a:solidFill>
              <a:effectLst/>
              <a:uLnTx/>
              <a:uFillTx/>
              <a:latin typeface="+mj-lt"/>
              <a:ea typeface="+mj-ea"/>
              <a:cs typeface="+mj-cs"/>
            </a:endParaRPr>
          </a:p>
        </p:txBody>
      </p:sp>
      <p:pic>
        <p:nvPicPr>
          <p:cNvPr id="13314" name="Picture 2"/>
          <p:cNvPicPr>
            <a:picLocks noChangeAspect="1" noChangeArrowheads="1"/>
          </p:cNvPicPr>
          <p:nvPr/>
        </p:nvPicPr>
        <p:blipFill>
          <a:blip r:embed="rId3" cstate="print"/>
          <a:srcRect/>
          <a:stretch>
            <a:fillRect/>
          </a:stretch>
        </p:blipFill>
        <p:spPr bwMode="auto">
          <a:xfrm>
            <a:off x="162962" y="1367088"/>
            <a:ext cx="3725793" cy="49677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315" name="Picture 3"/>
          <p:cNvPicPr>
            <a:picLocks noChangeAspect="1" noChangeArrowheads="1"/>
          </p:cNvPicPr>
          <p:nvPr/>
        </p:nvPicPr>
        <p:blipFill>
          <a:blip r:embed="rId4" cstate="print"/>
          <a:srcRect/>
          <a:stretch>
            <a:fillRect/>
          </a:stretch>
        </p:blipFill>
        <p:spPr bwMode="auto">
          <a:xfrm>
            <a:off x="4373273" y="1317191"/>
            <a:ext cx="3234158" cy="24256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316" name="Picture 4"/>
          <p:cNvPicPr>
            <a:picLocks noChangeAspect="1" noChangeArrowheads="1"/>
          </p:cNvPicPr>
          <p:nvPr/>
        </p:nvPicPr>
        <p:blipFill>
          <a:blip r:embed="rId5" cstate="print"/>
          <a:srcRect/>
          <a:stretch>
            <a:fillRect/>
          </a:stretch>
        </p:blipFill>
        <p:spPr bwMode="auto">
          <a:xfrm>
            <a:off x="7870580" y="1283310"/>
            <a:ext cx="3823977" cy="50986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317" name="Picture 5"/>
          <p:cNvPicPr>
            <a:picLocks noChangeAspect="1" noChangeArrowheads="1"/>
          </p:cNvPicPr>
          <p:nvPr/>
        </p:nvPicPr>
        <p:blipFill>
          <a:blip r:embed="rId6" cstate="print"/>
          <a:srcRect/>
          <a:stretch>
            <a:fillRect/>
          </a:stretch>
        </p:blipFill>
        <p:spPr bwMode="auto">
          <a:xfrm>
            <a:off x="4366791" y="3959257"/>
            <a:ext cx="3240639" cy="24304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Başlık 1"/>
          <p:cNvSpPr txBox="1">
            <a:spLocks/>
          </p:cNvSpPr>
          <p:nvPr/>
        </p:nvSpPr>
        <p:spPr>
          <a:xfrm>
            <a:off x="7852528" y="4594166"/>
            <a:ext cx="3847908" cy="1076056"/>
          </a:xfrm>
          <a:prstGeom prst="rect">
            <a:avLst/>
          </a:prstGeom>
        </p:spPr>
        <p:txBody>
          <a:bodyPr vert="horz" lIns="91440" tIns="45720" rIns="91440" bIns="45720" rtlCol="0" anchor="ctr">
            <a:normAutofit fontScale="82500" lnSpcReduction="20000"/>
          </a:bodyPr>
          <a:lstStyle/>
          <a:p>
            <a:pPr marL="0" marR="0" lvl="0" indent="0" algn="ctr" defTabSz="914400" rtl="0" eaLnBrk="1" fontAlgn="auto" latinLnBrk="0" hangingPunct="1">
              <a:lnSpc>
                <a:spcPct val="100000"/>
              </a:lnSpc>
              <a:spcBef>
                <a:spcPct val="0"/>
              </a:spcBef>
              <a:spcAft>
                <a:spcPts val="0"/>
              </a:spcAft>
              <a:buClrTx/>
              <a:buSzTx/>
              <a:tabLst/>
              <a:defRPr/>
            </a:pPr>
            <a:r>
              <a:rPr lang="tr-TR" sz="4400" b="1" dirty="0">
                <a:ln>
                  <a:solidFill>
                    <a:schemeClr val="tx1"/>
                  </a:solidFill>
                </a:ln>
                <a:solidFill>
                  <a:srgbClr val="FF0000"/>
                </a:solidFill>
                <a:latin typeface="+mj-lt"/>
                <a:ea typeface="+mj-ea"/>
                <a:cs typeface="+mj-cs"/>
              </a:rPr>
              <a:t>150 Kişi Kapasiteli Etkinlik Salonu</a:t>
            </a:r>
            <a:endParaRPr kumimoji="0" lang="tr-TR" sz="4400" b="1" i="0" u="none" strike="noStrike" kern="1200" cap="none" spc="0" normalizeH="0" baseline="0" noProof="0" dirty="0">
              <a:ln>
                <a:solidFill>
                  <a:schemeClr val="tx1"/>
                </a:solidFill>
              </a:ln>
              <a:solidFill>
                <a:srgbClr val="FF0000"/>
              </a:solidFill>
              <a:effectLst/>
              <a:uLnTx/>
              <a:uFillTx/>
              <a:latin typeface="+mj-lt"/>
              <a:ea typeface="+mj-ea"/>
              <a:cs typeface="+mj-cs"/>
            </a:endParaRPr>
          </a:p>
        </p:txBody>
      </p:sp>
      <p:sp>
        <p:nvSpPr>
          <p:cNvPr id="13" name="Başlık 1"/>
          <p:cNvSpPr txBox="1">
            <a:spLocks/>
          </p:cNvSpPr>
          <p:nvPr/>
        </p:nvSpPr>
        <p:spPr>
          <a:xfrm>
            <a:off x="0" y="4682679"/>
            <a:ext cx="3847908" cy="1076056"/>
          </a:xfrm>
          <a:prstGeom prst="rect">
            <a:avLst/>
          </a:prstGeom>
        </p:spPr>
        <p:txBody>
          <a:bodyPr vert="horz" lIns="91440" tIns="45720" rIns="91440" bIns="45720" rtlCol="0" anchor="ctr">
            <a:normAutofit fontScale="82500" lnSpcReduction="20000"/>
          </a:bodyPr>
          <a:lstStyle/>
          <a:p>
            <a:pPr marL="0" marR="0" lvl="0" indent="0" algn="ctr" defTabSz="914400" rtl="0" eaLnBrk="1" fontAlgn="auto" latinLnBrk="0" hangingPunct="1">
              <a:lnSpc>
                <a:spcPct val="100000"/>
              </a:lnSpc>
              <a:spcBef>
                <a:spcPct val="0"/>
              </a:spcBef>
              <a:spcAft>
                <a:spcPts val="0"/>
              </a:spcAft>
              <a:buClrTx/>
              <a:buSzTx/>
              <a:tabLst/>
              <a:defRPr/>
            </a:pPr>
            <a:r>
              <a:rPr lang="tr-TR" sz="4400" b="1" dirty="0">
                <a:ln>
                  <a:solidFill>
                    <a:schemeClr val="tx1"/>
                  </a:solidFill>
                </a:ln>
                <a:solidFill>
                  <a:srgbClr val="FF0000"/>
                </a:solidFill>
                <a:latin typeface="+mj-lt"/>
                <a:ea typeface="+mj-ea"/>
                <a:cs typeface="+mj-cs"/>
              </a:rPr>
              <a:t>135 Kişi Kapasiteli Konferans Salonu</a:t>
            </a:r>
          </a:p>
        </p:txBody>
      </p:sp>
      <p:sp>
        <p:nvSpPr>
          <p:cNvPr id="15" name="Başlık 1"/>
          <p:cNvSpPr txBox="1">
            <a:spLocks/>
          </p:cNvSpPr>
          <p:nvPr/>
        </p:nvSpPr>
        <p:spPr>
          <a:xfrm>
            <a:off x="4092804" y="5406442"/>
            <a:ext cx="3847908" cy="1076056"/>
          </a:xfrm>
          <a:prstGeom prst="rect">
            <a:avLst/>
          </a:prstGeom>
        </p:spPr>
        <p:txBody>
          <a:bodyPr vert="horz" lIns="91440" tIns="45720" rIns="91440" bIns="45720" rtlCol="0" anchor="ctr">
            <a:normAutofit fontScale="60000" lnSpcReduction="20000"/>
          </a:bodyPr>
          <a:lstStyle/>
          <a:p>
            <a:pPr marL="0" marR="0" lvl="0" indent="0" algn="ctr" defTabSz="914400" rtl="0" eaLnBrk="1" fontAlgn="auto" latinLnBrk="0" hangingPunct="1">
              <a:lnSpc>
                <a:spcPct val="100000"/>
              </a:lnSpc>
              <a:spcBef>
                <a:spcPct val="0"/>
              </a:spcBef>
              <a:spcAft>
                <a:spcPts val="0"/>
              </a:spcAft>
              <a:buClrTx/>
              <a:buSzTx/>
              <a:tabLst/>
              <a:defRPr/>
            </a:pPr>
            <a:r>
              <a:rPr lang="tr-TR" sz="4400" b="1" dirty="0">
                <a:solidFill>
                  <a:schemeClr val="bg1"/>
                </a:solidFill>
                <a:latin typeface="+mj-lt"/>
                <a:ea typeface="+mj-ea"/>
                <a:cs typeface="+mj-cs"/>
              </a:rPr>
              <a:t>Yaklaşık 100 Eserin Sergilenebileceği Fuaye Alanı/Sergi Salonu</a:t>
            </a:r>
            <a:endParaRPr kumimoji="0" lang="tr-TR" sz="4400" b="1" i="0" u="none" strike="noStrike" kern="1200" cap="none" spc="0" normalizeH="0" baseline="0" noProof="0" dirty="0">
              <a:ln>
                <a:noFill/>
              </a:ln>
              <a:solidFill>
                <a:schemeClr val="bg1"/>
              </a:solidFill>
              <a:effectLst/>
              <a:uLnTx/>
              <a:uFillTx/>
              <a:latin typeface="+mj-lt"/>
              <a:ea typeface="+mj-ea"/>
              <a:cs typeface="+mj-cs"/>
            </a:endParaRPr>
          </a:p>
        </p:txBody>
      </p:sp>
      <p:pic>
        <p:nvPicPr>
          <p:cNvPr id="4" name="Resim 3">
            <a:extLst>
              <a:ext uri="{FF2B5EF4-FFF2-40B4-BE49-F238E27FC236}">
                <a16:creationId xmlns:a16="http://schemas.microsoft.com/office/drawing/2014/main" id="{91DE483D-6315-CCA2-8478-BAA6A671A0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30012" y="44005"/>
            <a:ext cx="861987" cy="824675"/>
          </a:xfrm>
          <a:prstGeom prst="rect">
            <a:avLst/>
          </a:prstGeom>
        </p:spPr>
      </p:pic>
      <p:pic>
        <p:nvPicPr>
          <p:cNvPr id="10" name="Resim 9">
            <a:extLst>
              <a:ext uri="{FF2B5EF4-FFF2-40B4-BE49-F238E27FC236}">
                <a16:creationId xmlns:a16="http://schemas.microsoft.com/office/drawing/2014/main" id="{5D8FAF53-DCA1-411E-B933-BBEAE64250E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82936" y="44005"/>
            <a:ext cx="823953" cy="824675"/>
          </a:xfrm>
          <a:prstGeom prst="rect">
            <a:avLst/>
          </a:prstGeom>
        </p:spPr>
      </p:pic>
    </p:spTree>
    <p:extLst>
      <p:ext uri="{BB962C8B-B14F-4D97-AF65-F5344CB8AC3E}">
        <p14:creationId xmlns:p14="http://schemas.microsoft.com/office/powerpoint/2010/main" val="151333801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17695" y="-91440"/>
            <a:ext cx="9578566" cy="1414175"/>
          </a:xfrm>
        </p:spPr>
        <p:txBody>
          <a:bodyPr>
            <a:normAutofit/>
          </a:bodyPr>
          <a:lstStyle/>
          <a:p>
            <a:r>
              <a:rPr lang="tr-TR" b="1" dirty="0">
                <a:solidFill>
                  <a:srgbClr val="FF0000"/>
                </a:solidFill>
              </a:rPr>
              <a:t>Fiziki Kapasite – Eğitim Müzesi Çalışması</a:t>
            </a:r>
          </a:p>
        </p:txBody>
      </p:sp>
      <p:pic>
        <p:nvPicPr>
          <p:cNvPr id="8" name="Picture 3" descr="D:\111\karışık evrak\LOGOLAR\mem_logo_1.jpg"/>
          <p:cNvPicPr>
            <a:picLocks noChangeAspect="1" noChangeArrowheads="1"/>
          </p:cNvPicPr>
          <p:nvPr/>
        </p:nvPicPr>
        <p:blipFill>
          <a:blip r:embed="rId2" cstate="print"/>
          <a:srcRect/>
          <a:stretch>
            <a:fillRect/>
          </a:stretch>
        </p:blipFill>
        <p:spPr bwMode="auto">
          <a:xfrm>
            <a:off x="10439724" y="44006"/>
            <a:ext cx="857454" cy="842962"/>
          </a:xfrm>
          <a:prstGeom prst="rect">
            <a:avLst/>
          </a:prstGeom>
          <a:noFill/>
        </p:spPr>
      </p:pic>
      <p:sp>
        <p:nvSpPr>
          <p:cNvPr id="12" name="Başlık 1"/>
          <p:cNvSpPr txBox="1">
            <a:spLocks/>
          </p:cNvSpPr>
          <p:nvPr/>
        </p:nvSpPr>
        <p:spPr>
          <a:xfrm>
            <a:off x="9089679" y="4596157"/>
            <a:ext cx="2930305" cy="1202602"/>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tabLst/>
              <a:defRPr/>
            </a:pPr>
            <a:endParaRPr kumimoji="0" lang="tr-TR" sz="4400" b="1" i="0" u="none" strike="noStrike" kern="1200" cap="none" spc="0" normalizeH="0" baseline="0" noProof="0" dirty="0">
              <a:ln>
                <a:noFill/>
              </a:ln>
              <a:solidFill>
                <a:srgbClr val="0070C0"/>
              </a:solidFill>
              <a:effectLst/>
              <a:uLnTx/>
              <a:uFillTx/>
              <a:latin typeface="+mj-lt"/>
              <a:ea typeface="+mj-ea"/>
              <a:cs typeface="+mj-cs"/>
            </a:endParaRPr>
          </a:p>
        </p:txBody>
      </p:sp>
      <p:sp>
        <p:nvSpPr>
          <p:cNvPr id="15" name="Başlık 1"/>
          <p:cNvSpPr txBox="1">
            <a:spLocks/>
          </p:cNvSpPr>
          <p:nvPr/>
        </p:nvSpPr>
        <p:spPr>
          <a:xfrm>
            <a:off x="4092804" y="5406442"/>
            <a:ext cx="3847908" cy="1076056"/>
          </a:xfrm>
          <a:prstGeom prst="rect">
            <a:avLst/>
          </a:prstGeom>
        </p:spPr>
        <p:txBody>
          <a:bodyPr vert="horz" lIns="91440" tIns="45720" rIns="91440" bIns="45720" rtlCol="0" anchor="ctr">
            <a:normAutofit fontScale="60000" lnSpcReduction="20000"/>
          </a:bodyPr>
          <a:lstStyle/>
          <a:p>
            <a:pPr marL="0" marR="0" lvl="0" indent="0" algn="ctr" defTabSz="914400" rtl="0" eaLnBrk="1" fontAlgn="auto" latinLnBrk="0" hangingPunct="1">
              <a:lnSpc>
                <a:spcPct val="100000"/>
              </a:lnSpc>
              <a:spcBef>
                <a:spcPct val="0"/>
              </a:spcBef>
              <a:spcAft>
                <a:spcPts val="0"/>
              </a:spcAft>
              <a:buClrTx/>
              <a:buSzTx/>
              <a:tabLst/>
              <a:defRPr/>
            </a:pPr>
            <a:r>
              <a:rPr lang="tr-TR" sz="4400" b="1" dirty="0">
                <a:solidFill>
                  <a:schemeClr val="bg1"/>
                </a:solidFill>
                <a:latin typeface="+mj-lt"/>
                <a:ea typeface="+mj-ea"/>
                <a:cs typeface="+mj-cs"/>
              </a:rPr>
              <a:t>Yaklaşık 100 Eserin Sergilenebileceği Fuaye Alanı/Sergi Salonu</a:t>
            </a:r>
            <a:endParaRPr kumimoji="0" lang="tr-TR" sz="4400" b="1" i="0" u="none" strike="noStrike" kern="1200" cap="none" spc="0" normalizeH="0" baseline="0" noProof="0" dirty="0">
              <a:ln>
                <a:noFill/>
              </a:ln>
              <a:solidFill>
                <a:schemeClr val="bg1"/>
              </a:solidFill>
              <a:effectLst/>
              <a:uLnTx/>
              <a:uFillTx/>
              <a:latin typeface="+mj-lt"/>
              <a:ea typeface="+mj-ea"/>
              <a:cs typeface="+mj-cs"/>
            </a:endParaRPr>
          </a:p>
        </p:txBody>
      </p:sp>
      <p:pic>
        <p:nvPicPr>
          <p:cNvPr id="14338" name="Picture 2"/>
          <p:cNvPicPr>
            <a:picLocks noChangeAspect="1" noChangeArrowheads="1"/>
          </p:cNvPicPr>
          <p:nvPr/>
        </p:nvPicPr>
        <p:blipFill>
          <a:blip r:embed="rId3" cstate="print"/>
          <a:srcRect/>
          <a:stretch>
            <a:fillRect/>
          </a:stretch>
        </p:blipFill>
        <p:spPr bwMode="auto">
          <a:xfrm>
            <a:off x="461726" y="1516097"/>
            <a:ext cx="3456432" cy="46085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339" name="Picture 3"/>
          <p:cNvPicPr>
            <a:picLocks noChangeAspect="1" noChangeArrowheads="1"/>
          </p:cNvPicPr>
          <p:nvPr/>
        </p:nvPicPr>
        <p:blipFill>
          <a:blip r:embed="rId4" cstate="print"/>
          <a:srcRect/>
          <a:stretch>
            <a:fillRect/>
          </a:stretch>
        </p:blipFill>
        <p:spPr bwMode="auto">
          <a:xfrm>
            <a:off x="4149635" y="1339913"/>
            <a:ext cx="3174619" cy="238096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340" name="Picture 4"/>
          <p:cNvPicPr>
            <a:picLocks noChangeAspect="1" noChangeArrowheads="1"/>
          </p:cNvPicPr>
          <p:nvPr/>
        </p:nvPicPr>
        <p:blipFill>
          <a:blip r:embed="rId5" cstate="print"/>
          <a:srcRect/>
          <a:stretch>
            <a:fillRect/>
          </a:stretch>
        </p:blipFill>
        <p:spPr bwMode="auto">
          <a:xfrm>
            <a:off x="7616981" y="2272420"/>
            <a:ext cx="4333592" cy="32501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341" name="Picture 5"/>
          <p:cNvPicPr>
            <a:picLocks noChangeAspect="1" noChangeArrowheads="1"/>
          </p:cNvPicPr>
          <p:nvPr/>
        </p:nvPicPr>
        <p:blipFill>
          <a:blip r:embed="rId6" cstate="print"/>
          <a:srcRect/>
          <a:stretch>
            <a:fillRect/>
          </a:stretch>
        </p:blipFill>
        <p:spPr bwMode="auto">
          <a:xfrm>
            <a:off x="4194246" y="4118933"/>
            <a:ext cx="3175274" cy="23814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Resim 3">
            <a:extLst>
              <a:ext uri="{FF2B5EF4-FFF2-40B4-BE49-F238E27FC236}">
                <a16:creationId xmlns:a16="http://schemas.microsoft.com/office/drawing/2014/main" id="{6A33E2FE-826D-D120-2FD5-B4F118F4F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30012" y="44005"/>
            <a:ext cx="861987" cy="824675"/>
          </a:xfrm>
          <a:prstGeom prst="rect">
            <a:avLst/>
          </a:prstGeom>
        </p:spPr>
      </p:pic>
      <p:pic>
        <p:nvPicPr>
          <p:cNvPr id="9" name="Resim 8">
            <a:extLst>
              <a:ext uri="{FF2B5EF4-FFF2-40B4-BE49-F238E27FC236}">
                <a16:creationId xmlns:a16="http://schemas.microsoft.com/office/drawing/2014/main" id="{31BDE87A-F8CE-7273-9BE2-50C4975FD09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82936" y="44005"/>
            <a:ext cx="823953" cy="824675"/>
          </a:xfrm>
          <a:prstGeom prst="rect">
            <a:avLst/>
          </a:prstGeom>
        </p:spPr>
      </p:pic>
    </p:spTree>
    <p:extLst>
      <p:ext uri="{BB962C8B-B14F-4D97-AF65-F5344CB8AC3E}">
        <p14:creationId xmlns:p14="http://schemas.microsoft.com/office/powerpoint/2010/main" val="395462396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17695" y="-91440"/>
            <a:ext cx="9578566" cy="1414175"/>
          </a:xfrm>
        </p:spPr>
        <p:txBody>
          <a:bodyPr>
            <a:normAutofit/>
          </a:bodyPr>
          <a:lstStyle/>
          <a:p>
            <a:r>
              <a:rPr lang="tr-TR" b="1" dirty="0">
                <a:solidFill>
                  <a:srgbClr val="FF0000"/>
                </a:solidFill>
              </a:rPr>
              <a:t>Fiziki Kapasite – Bekleme Alanları</a:t>
            </a:r>
          </a:p>
        </p:txBody>
      </p:sp>
      <p:pic>
        <p:nvPicPr>
          <p:cNvPr id="8" name="Picture 3" descr="D:\111\karışık evrak\LOGOLAR\mem_logo_1.jpg"/>
          <p:cNvPicPr>
            <a:picLocks noChangeAspect="1" noChangeArrowheads="1"/>
          </p:cNvPicPr>
          <p:nvPr/>
        </p:nvPicPr>
        <p:blipFill>
          <a:blip r:embed="rId2" cstate="print"/>
          <a:srcRect/>
          <a:stretch>
            <a:fillRect/>
          </a:stretch>
        </p:blipFill>
        <p:spPr bwMode="auto">
          <a:xfrm>
            <a:off x="10439724" y="44006"/>
            <a:ext cx="857454" cy="842962"/>
          </a:xfrm>
          <a:prstGeom prst="rect">
            <a:avLst/>
          </a:prstGeom>
          <a:noFill/>
        </p:spPr>
      </p:pic>
      <p:sp>
        <p:nvSpPr>
          <p:cNvPr id="12" name="Başlık 1"/>
          <p:cNvSpPr txBox="1">
            <a:spLocks/>
          </p:cNvSpPr>
          <p:nvPr/>
        </p:nvSpPr>
        <p:spPr>
          <a:xfrm>
            <a:off x="9089679" y="4596157"/>
            <a:ext cx="2930305" cy="1202602"/>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tabLst/>
              <a:defRPr/>
            </a:pPr>
            <a:endParaRPr kumimoji="0" lang="tr-TR" sz="4400" b="1" i="0" u="none" strike="noStrike" kern="1200" cap="none" spc="0" normalizeH="0" baseline="0" noProof="0" dirty="0">
              <a:ln>
                <a:noFill/>
              </a:ln>
              <a:solidFill>
                <a:srgbClr val="0070C0"/>
              </a:solidFill>
              <a:effectLst/>
              <a:uLnTx/>
              <a:uFillTx/>
              <a:latin typeface="+mj-lt"/>
              <a:ea typeface="+mj-ea"/>
              <a:cs typeface="+mj-cs"/>
            </a:endParaRPr>
          </a:p>
        </p:txBody>
      </p:sp>
      <p:sp>
        <p:nvSpPr>
          <p:cNvPr id="15" name="Başlık 1"/>
          <p:cNvSpPr txBox="1">
            <a:spLocks/>
          </p:cNvSpPr>
          <p:nvPr/>
        </p:nvSpPr>
        <p:spPr>
          <a:xfrm>
            <a:off x="-1" y="3767764"/>
            <a:ext cx="3702867" cy="478311"/>
          </a:xfrm>
          <a:prstGeom prst="rect">
            <a:avLst/>
          </a:prstGeom>
        </p:spPr>
        <p:txBody>
          <a:bodyPr vert="horz" lIns="91440" tIns="45720" rIns="91440" bIns="45720" rtlCol="0" anchor="ctr">
            <a:normAutofit fontScale="67500" lnSpcReduction="20000"/>
          </a:bodyPr>
          <a:lstStyle/>
          <a:p>
            <a:pPr marL="0" marR="0" lvl="0" indent="0" algn="ctr" defTabSz="914400" rtl="0" eaLnBrk="1" fontAlgn="auto" latinLnBrk="0" hangingPunct="1">
              <a:lnSpc>
                <a:spcPct val="100000"/>
              </a:lnSpc>
              <a:spcBef>
                <a:spcPct val="0"/>
              </a:spcBef>
              <a:spcAft>
                <a:spcPts val="0"/>
              </a:spcAft>
              <a:buClrTx/>
              <a:buSzTx/>
              <a:tabLst/>
              <a:defRPr/>
            </a:pPr>
            <a:r>
              <a:rPr lang="tr-TR" sz="4400" b="1" dirty="0">
                <a:solidFill>
                  <a:srgbClr val="FF0000"/>
                </a:solidFill>
                <a:latin typeface="+mj-lt"/>
                <a:ea typeface="+mj-ea"/>
                <a:cs typeface="+mj-cs"/>
              </a:rPr>
              <a:t>Veli Bekleme Salonu</a:t>
            </a:r>
            <a:endParaRPr kumimoji="0" lang="tr-TR" sz="4400" b="1" i="0" u="none" strike="noStrike" kern="1200" cap="none" spc="0" normalizeH="0" baseline="0" noProof="0" dirty="0">
              <a:ln>
                <a:noFill/>
              </a:ln>
              <a:solidFill>
                <a:schemeClr val="bg1"/>
              </a:solidFill>
              <a:effectLst/>
              <a:uLnTx/>
              <a:uFillTx/>
              <a:latin typeface="+mj-lt"/>
              <a:ea typeface="+mj-ea"/>
              <a:cs typeface="+mj-cs"/>
            </a:endParaRPr>
          </a:p>
        </p:txBody>
      </p:sp>
      <p:pic>
        <p:nvPicPr>
          <p:cNvPr id="15362" name="Picture 2"/>
          <p:cNvPicPr>
            <a:picLocks noChangeAspect="1" noChangeArrowheads="1"/>
          </p:cNvPicPr>
          <p:nvPr/>
        </p:nvPicPr>
        <p:blipFill>
          <a:blip r:embed="rId3" cstate="print"/>
          <a:srcRect/>
          <a:stretch>
            <a:fillRect/>
          </a:stretch>
        </p:blipFill>
        <p:spPr bwMode="auto">
          <a:xfrm>
            <a:off x="280658" y="4246075"/>
            <a:ext cx="3277354" cy="24580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5363" name="Picture 3"/>
          <p:cNvPicPr>
            <a:picLocks noChangeAspect="1" noChangeArrowheads="1"/>
          </p:cNvPicPr>
          <p:nvPr/>
        </p:nvPicPr>
        <p:blipFill>
          <a:blip r:embed="rId4" cstate="print"/>
          <a:srcRect/>
          <a:stretch>
            <a:fillRect/>
          </a:stretch>
        </p:blipFill>
        <p:spPr bwMode="auto">
          <a:xfrm>
            <a:off x="280657" y="1215427"/>
            <a:ext cx="3250194" cy="24376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5364" name="Picture 4" descr="D:\111\foto genel\kurum fotoları\koridorlar\IMG_8932.JPG"/>
          <p:cNvPicPr>
            <a:picLocks noChangeAspect="1" noChangeArrowheads="1"/>
          </p:cNvPicPr>
          <p:nvPr/>
        </p:nvPicPr>
        <p:blipFill>
          <a:blip r:embed="rId5" cstate="print"/>
          <a:srcRect/>
          <a:stretch>
            <a:fillRect/>
          </a:stretch>
        </p:blipFill>
        <p:spPr bwMode="auto">
          <a:xfrm>
            <a:off x="3936438" y="1205016"/>
            <a:ext cx="3270111" cy="24525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5365" name="Picture 5"/>
          <p:cNvPicPr>
            <a:picLocks noChangeAspect="1" noChangeArrowheads="1"/>
          </p:cNvPicPr>
          <p:nvPr/>
        </p:nvPicPr>
        <p:blipFill>
          <a:blip r:embed="rId6" cstate="print"/>
          <a:srcRect/>
          <a:stretch>
            <a:fillRect/>
          </a:stretch>
        </p:blipFill>
        <p:spPr bwMode="auto">
          <a:xfrm>
            <a:off x="3947299" y="4213994"/>
            <a:ext cx="3277355" cy="25217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6" name="Başlık 1"/>
          <p:cNvSpPr txBox="1">
            <a:spLocks/>
          </p:cNvSpPr>
          <p:nvPr/>
        </p:nvSpPr>
        <p:spPr>
          <a:xfrm>
            <a:off x="3538395" y="3730041"/>
            <a:ext cx="3702867" cy="478311"/>
          </a:xfrm>
          <a:prstGeom prst="rect">
            <a:avLst/>
          </a:prstGeom>
        </p:spPr>
        <p:txBody>
          <a:bodyPr vert="horz" lIns="91440" tIns="45720" rIns="91440" bIns="45720" rtlCol="0" anchor="ctr">
            <a:normAutofit fontScale="67500" lnSpcReduction="20000"/>
          </a:bodyPr>
          <a:lstStyle/>
          <a:p>
            <a:pPr marL="0" marR="0" lvl="0" indent="0" algn="ctr" defTabSz="914400" rtl="0" eaLnBrk="1" fontAlgn="auto" latinLnBrk="0" hangingPunct="1">
              <a:lnSpc>
                <a:spcPct val="100000"/>
              </a:lnSpc>
              <a:spcBef>
                <a:spcPct val="0"/>
              </a:spcBef>
              <a:spcAft>
                <a:spcPts val="0"/>
              </a:spcAft>
              <a:buClrTx/>
              <a:buSzTx/>
              <a:tabLst/>
              <a:defRPr/>
            </a:pPr>
            <a:r>
              <a:rPr lang="tr-TR" sz="4400" b="1" dirty="0">
                <a:solidFill>
                  <a:srgbClr val="0070C0"/>
                </a:solidFill>
                <a:latin typeface="+mj-lt"/>
                <a:ea typeface="+mj-ea"/>
                <a:cs typeface="+mj-cs"/>
              </a:rPr>
              <a:t>Atatürk Köşesi</a:t>
            </a:r>
            <a:endParaRPr kumimoji="0" lang="tr-TR" sz="4400" b="1" i="0" u="none" strike="noStrike" kern="1200" cap="none" spc="0" normalizeH="0" baseline="0" noProof="0" dirty="0">
              <a:ln>
                <a:noFill/>
              </a:ln>
              <a:solidFill>
                <a:srgbClr val="0070C0"/>
              </a:solidFill>
              <a:effectLst/>
              <a:uLnTx/>
              <a:uFillTx/>
              <a:latin typeface="+mj-lt"/>
              <a:ea typeface="+mj-ea"/>
              <a:cs typeface="+mj-cs"/>
            </a:endParaRPr>
          </a:p>
        </p:txBody>
      </p:sp>
      <p:pic>
        <p:nvPicPr>
          <p:cNvPr id="15366" name="Picture 6"/>
          <p:cNvPicPr>
            <a:picLocks noChangeAspect="1" noChangeArrowheads="1"/>
          </p:cNvPicPr>
          <p:nvPr/>
        </p:nvPicPr>
        <p:blipFill>
          <a:blip r:embed="rId7" cstate="print"/>
          <a:srcRect/>
          <a:stretch>
            <a:fillRect/>
          </a:stretch>
        </p:blipFill>
        <p:spPr bwMode="auto">
          <a:xfrm>
            <a:off x="7550590" y="1203719"/>
            <a:ext cx="4372824" cy="24597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5367" name="Picture 7"/>
          <p:cNvPicPr>
            <a:picLocks noChangeAspect="1" noChangeArrowheads="1"/>
          </p:cNvPicPr>
          <p:nvPr/>
        </p:nvPicPr>
        <p:blipFill>
          <a:blip r:embed="rId8" cstate="print"/>
          <a:srcRect/>
          <a:stretch>
            <a:fillRect/>
          </a:stretch>
        </p:blipFill>
        <p:spPr bwMode="auto">
          <a:xfrm>
            <a:off x="7532790" y="4255129"/>
            <a:ext cx="4365083" cy="24553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9" name="Başlık 1"/>
          <p:cNvSpPr txBox="1">
            <a:spLocks/>
          </p:cNvSpPr>
          <p:nvPr/>
        </p:nvSpPr>
        <p:spPr>
          <a:xfrm>
            <a:off x="7847844" y="3702881"/>
            <a:ext cx="3702867" cy="478311"/>
          </a:xfrm>
          <a:prstGeom prst="rect">
            <a:avLst/>
          </a:prstGeom>
        </p:spPr>
        <p:txBody>
          <a:bodyPr vert="horz" lIns="91440" tIns="45720" rIns="91440" bIns="45720" rtlCol="0" anchor="ctr">
            <a:normAutofit fontScale="67500" lnSpcReduction="20000"/>
          </a:bodyPr>
          <a:lstStyle/>
          <a:p>
            <a:pPr marL="0" marR="0" lvl="0" indent="0" algn="ctr" defTabSz="914400" rtl="0" eaLnBrk="1" fontAlgn="auto" latinLnBrk="0" hangingPunct="1">
              <a:lnSpc>
                <a:spcPct val="100000"/>
              </a:lnSpc>
              <a:spcBef>
                <a:spcPct val="0"/>
              </a:spcBef>
              <a:spcAft>
                <a:spcPts val="0"/>
              </a:spcAft>
              <a:buClrTx/>
              <a:buSzTx/>
              <a:tabLst/>
              <a:defRPr/>
            </a:pPr>
            <a:r>
              <a:rPr lang="tr-TR" sz="4400" b="1" dirty="0">
                <a:solidFill>
                  <a:srgbClr val="FF0000"/>
                </a:solidFill>
                <a:latin typeface="+mj-lt"/>
                <a:ea typeface="+mj-ea"/>
                <a:cs typeface="+mj-cs"/>
              </a:rPr>
              <a:t>Koridorlarımız</a:t>
            </a:r>
            <a:endParaRPr kumimoji="0" lang="tr-TR" sz="4400" b="1" i="0" u="none" strike="noStrike" kern="1200" cap="none" spc="0" normalizeH="0" baseline="0" noProof="0" dirty="0">
              <a:ln>
                <a:noFill/>
              </a:ln>
              <a:solidFill>
                <a:schemeClr val="bg1"/>
              </a:solidFill>
              <a:effectLst/>
              <a:uLnTx/>
              <a:uFillTx/>
              <a:latin typeface="+mj-lt"/>
              <a:ea typeface="+mj-ea"/>
              <a:cs typeface="+mj-cs"/>
            </a:endParaRPr>
          </a:p>
        </p:txBody>
      </p:sp>
      <p:pic>
        <p:nvPicPr>
          <p:cNvPr id="4" name="Resim 3">
            <a:extLst>
              <a:ext uri="{FF2B5EF4-FFF2-40B4-BE49-F238E27FC236}">
                <a16:creationId xmlns:a16="http://schemas.microsoft.com/office/drawing/2014/main" id="{32D9EC18-8925-5C7B-26FE-79E3EA8A4B3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30012" y="44005"/>
            <a:ext cx="861987" cy="824675"/>
          </a:xfrm>
          <a:prstGeom prst="rect">
            <a:avLst/>
          </a:prstGeom>
        </p:spPr>
      </p:pic>
      <p:pic>
        <p:nvPicPr>
          <p:cNvPr id="9" name="Resim 8">
            <a:extLst>
              <a:ext uri="{FF2B5EF4-FFF2-40B4-BE49-F238E27FC236}">
                <a16:creationId xmlns:a16="http://schemas.microsoft.com/office/drawing/2014/main" id="{12E32D64-91FE-6F98-2279-F3385C76EA2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82936" y="44005"/>
            <a:ext cx="823953" cy="824675"/>
          </a:xfrm>
          <a:prstGeom prst="rect">
            <a:avLst/>
          </a:prstGeom>
        </p:spPr>
      </p:pic>
    </p:spTree>
    <p:extLst>
      <p:ext uri="{BB962C8B-B14F-4D97-AF65-F5344CB8AC3E}">
        <p14:creationId xmlns:p14="http://schemas.microsoft.com/office/powerpoint/2010/main" val="353905024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659397" y="-91440"/>
            <a:ext cx="9036864" cy="1414175"/>
          </a:xfrm>
        </p:spPr>
        <p:txBody>
          <a:bodyPr>
            <a:normAutofit/>
          </a:bodyPr>
          <a:lstStyle/>
          <a:p>
            <a:pPr algn="l"/>
            <a:r>
              <a:rPr lang="tr-TR" b="1" dirty="0">
                <a:solidFill>
                  <a:srgbClr val="FF0000"/>
                </a:solidFill>
              </a:rPr>
              <a:t>Çalışma Alanlarımız</a:t>
            </a:r>
          </a:p>
        </p:txBody>
      </p:sp>
      <p:pic>
        <p:nvPicPr>
          <p:cNvPr id="8" name="Picture 3" descr="D:\111\karışık evrak\LOGOLAR\mem_logo_1.jpg"/>
          <p:cNvPicPr>
            <a:picLocks noChangeAspect="1" noChangeArrowheads="1"/>
          </p:cNvPicPr>
          <p:nvPr/>
        </p:nvPicPr>
        <p:blipFill>
          <a:blip r:embed="rId2" cstate="print"/>
          <a:srcRect/>
          <a:stretch>
            <a:fillRect/>
          </a:stretch>
        </p:blipFill>
        <p:spPr bwMode="auto">
          <a:xfrm>
            <a:off x="10439724" y="44006"/>
            <a:ext cx="857454" cy="842962"/>
          </a:xfrm>
          <a:prstGeom prst="rect">
            <a:avLst/>
          </a:prstGeom>
          <a:noFill/>
        </p:spPr>
      </p:pic>
      <p:sp>
        <p:nvSpPr>
          <p:cNvPr id="12" name="Başlık 1"/>
          <p:cNvSpPr txBox="1">
            <a:spLocks/>
          </p:cNvSpPr>
          <p:nvPr/>
        </p:nvSpPr>
        <p:spPr>
          <a:xfrm>
            <a:off x="9089679" y="4596157"/>
            <a:ext cx="2930305" cy="1202602"/>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tabLst/>
              <a:defRPr/>
            </a:pPr>
            <a:endParaRPr kumimoji="0" lang="tr-TR" sz="4400" b="1" i="0" u="none" strike="noStrike" kern="1200" cap="none" spc="0" normalizeH="0" baseline="0" noProof="0" dirty="0">
              <a:ln>
                <a:noFill/>
              </a:ln>
              <a:solidFill>
                <a:srgbClr val="0070C0"/>
              </a:solidFill>
              <a:effectLst/>
              <a:uLnTx/>
              <a:uFillTx/>
              <a:latin typeface="+mj-lt"/>
              <a:ea typeface="+mj-ea"/>
              <a:cs typeface="+mj-cs"/>
            </a:endParaRPr>
          </a:p>
        </p:txBody>
      </p:sp>
      <p:sp>
        <p:nvSpPr>
          <p:cNvPr id="15" name="Başlık 1"/>
          <p:cNvSpPr txBox="1">
            <a:spLocks/>
          </p:cNvSpPr>
          <p:nvPr/>
        </p:nvSpPr>
        <p:spPr>
          <a:xfrm>
            <a:off x="715223" y="1441026"/>
            <a:ext cx="4626321" cy="469258"/>
          </a:xfrm>
          <a:prstGeom prst="rect">
            <a:avLst/>
          </a:prstGeom>
        </p:spPr>
        <p:txBody>
          <a:bodyPr vert="horz" lIns="91440" tIns="45720" rIns="91440" bIns="45720" rtlCol="0" anchor="ctr">
            <a:normAutofit fontScale="75000" lnSpcReduction="20000"/>
          </a:bodyPr>
          <a:lstStyle/>
          <a:p>
            <a:pPr marL="0" marR="0" lvl="0" indent="0" algn="ctr" defTabSz="914400" rtl="0" eaLnBrk="1" fontAlgn="auto" latinLnBrk="0" hangingPunct="1">
              <a:lnSpc>
                <a:spcPct val="100000"/>
              </a:lnSpc>
              <a:spcBef>
                <a:spcPct val="0"/>
              </a:spcBef>
              <a:spcAft>
                <a:spcPts val="0"/>
              </a:spcAft>
              <a:buClrTx/>
              <a:buSzTx/>
              <a:tabLst/>
              <a:defRPr/>
            </a:pPr>
            <a:r>
              <a:rPr lang="tr-TR" sz="4000" b="1" dirty="0">
                <a:solidFill>
                  <a:srgbClr val="FF0000"/>
                </a:solidFill>
                <a:latin typeface="+mj-lt"/>
                <a:ea typeface="+mj-ea"/>
                <a:cs typeface="+mj-cs"/>
              </a:rPr>
              <a:t>TÜBİTAK Araştırma Projeleri</a:t>
            </a:r>
            <a:endParaRPr kumimoji="0" lang="tr-TR" sz="4000" b="1" i="0" u="none" strike="noStrike" kern="1200" cap="none" spc="0" normalizeH="0" baseline="0" noProof="0" dirty="0">
              <a:ln>
                <a:noFill/>
              </a:ln>
              <a:solidFill>
                <a:schemeClr val="bg1"/>
              </a:solidFill>
              <a:effectLst/>
              <a:uLnTx/>
              <a:uFillTx/>
              <a:latin typeface="+mj-lt"/>
              <a:ea typeface="+mj-ea"/>
              <a:cs typeface="+mj-cs"/>
            </a:endParaRPr>
          </a:p>
        </p:txBody>
      </p:sp>
      <p:sp>
        <p:nvSpPr>
          <p:cNvPr id="16" name="Başlık 1"/>
          <p:cNvSpPr txBox="1">
            <a:spLocks/>
          </p:cNvSpPr>
          <p:nvPr/>
        </p:nvSpPr>
        <p:spPr>
          <a:xfrm>
            <a:off x="6437021" y="1403301"/>
            <a:ext cx="5260062" cy="506980"/>
          </a:xfrm>
          <a:prstGeom prst="rect">
            <a:avLst/>
          </a:prstGeom>
        </p:spPr>
        <p:txBody>
          <a:bodyPr vert="horz" lIns="91440" tIns="45720" rIns="91440" bIns="45720" rtlCol="0" anchor="ctr">
            <a:normAutofit fontScale="75000" lnSpcReduction="20000"/>
          </a:bodyPr>
          <a:lstStyle/>
          <a:p>
            <a:pPr marL="0" marR="0" lvl="0" indent="0" defTabSz="914400" rtl="0" eaLnBrk="1" fontAlgn="auto" latinLnBrk="0" hangingPunct="1">
              <a:lnSpc>
                <a:spcPct val="100000"/>
              </a:lnSpc>
              <a:spcBef>
                <a:spcPct val="0"/>
              </a:spcBef>
              <a:spcAft>
                <a:spcPts val="0"/>
              </a:spcAft>
              <a:buClrTx/>
              <a:buSzTx/>
              <a:tabLst/>
              <a:defRPr/>
            </a:pPr>
            <a:r>
              <a:rPr lang="tr-TR" sz="4000" b="1" dirty="0">
                <a:solidFill>
                  <a:srgbClr val="0070C0"/>
                </a:solidFill>
                <a:latin typeface="+mj-lt"/>
                <a:ea typeface="+mj-ea"/>
                <a:cs typeface="+mj-cs"/>
              </a:rPr>
              <a:t>TÜBİTAK 4004-4005-4006-4007</a:t>
            </a:r>
            <a:endParaRPr kumimoji="0" lang="tr-TR" sz="4000" b="1" i="0" u="none" strike="noStrike" kern="1200" cap="none" spc="0" normalizeH="0" baseline="0" noProof="0" dirty="0">
              <a:ln>
                <a:noFill/>
              </a:ln>
              <a:solidFill>
                <a:srgbClr val="0070C0"/>
              </a:solidFill>
              <a:effectLst/>
              <a:uLnTx/>
              <a:uFillTx/>
              <a:latin typeface="+mj-lt"/>
              <a:ea typeface="+mj-ea"/>
              <a:cs typeface="+mj-cs"/>
            </a:endParaRPr>
          </a:p>
        </p:txBody>
      </p:sp>
      <p:sp>
        <p:nvSpPr>
          <p:cNvPr id="19" name="Başlık 1"/>
          <p:cNvSpPr txBox="1">
            <a:spLocks/>
          </p:cNvSpPr>
          <p:nvPr/>
        </p:nvSpPr>
        <p:spPr>
          <a:xfrm>
            <a:off x="6486805" y="2055151"/>
            <a:ext cx="4166105" cy="478311"/>
          </a:xfrm>
          <a:prstGeom prst="rect">
            <a:avLst/>
          </a:prstGeom>
        </p:spPr>
        <p:txBody>
          <a:bodyPr vert="horz" lIns="91440" tIns="45720" rIns="91440" bIns="45720" rtlCol="0" anchor="ctr">
            <a:normAutofit fontScale="75000" lnSpcReduction="20000"/>
          </a:bodyPr>
          <a:lstStyle/>
          <a:p>
            <a:pPr marL="0" marR="0" lvl="0" indent="0" algn="ctr" defTabSz="914400" rtl="0" eaLnBrk="1" fontAlgn="auto" latinLnBrk="0" hangingPunct="1">
              <a:lnSpc>
                <a:spcPct val="100000"/>
              </a:lnSpc>
              <a:spcBef>
                <a:spcPct val="0"/>
              </a:spcBef>
              <a:spcAft>
                <a:spcPts val="0"/>
              </a:spcAft>
              <a:buClrTx/>
              <a:buSzTx/>
              <a:tabLst/>
              <a:defRPr/>
            </a:pPr>
            <a:r>
              <a:rPr lang="tr-TR" sz="4000" b="1" noProof="0" dirty="0">
                <a:solidFill>
                  <a:srgbClr val="FF0000"/>
                </a:solidFill>
                <a:latin typeface="+mj-lt"/>
                <a:ea typeface="+mj-ea"/>
                <a:cs typeface="+mj-cs"/>
              </a:rPr>
              <a:t>TEKNOFEST</a:t>
            </a:r>
            <a:endParaRPr kumimoji="0" lang="tr-TR" sz="4000" b="1" i="0" u="none" strike="noStrike" kern="1200" cap="none" spc="0" normalizeH="0" baseline="0" noProof="0" dirty="0">
              <a:ln>
                <a:noFill/>
              </a:ln>
              <a:solidFill>
                <a:schemeClr val="bg1"/>
              </a:solidFill>
              <a:effectLst/>
              <a:uLnTx/>
              <a:uFillTx/>
              <a:latin typeface="+mj-lt"/>
              <a:ea typeface="+mj-ea"/>
              <a:cs typeface="+mj-cs"/>
            </a:endParaRPr>
          </a:p>
        </p:txBody>
      </p:sp>
      <p:sp>
        <p:nvSpPr>
          <p:cNvPr id="17" name="Başlık 1"/>
          <p:cNvSpPr txBox="1">
            <a:spLocks/>
          </p:cNvSpPr>
          <p:nvPr/>
        </p:nvSpPr>
        <p:spPr>
          <a:xfrm>
            <a:off x="659397" y="4950758"/>
            <a:ext cx="4760612" cy="478311"/>
          </a:xfrm>
          <a:prstGeom prst="rect">
            <a:avLst/>
          </a:prstGeom>
        </p:spPr>
        <p:txBody>
          <a:bodyPr vert="horz" lIns="91440" tIns="45720" rIns="91440" bIns="45720" rtlCol="0" anchor="ctr">
            <a:normAutofit fontScale="75000" lnSpcReduction="20000"/>
          </a:bodyPr>
          <a:lstStyle/>
          <a:p>
            <a:pPr marL="0" marR="0" lvl="0" indent="0" algn="ctr" defTabSz="914400" rtl="0" eaLnBrk="1" fontAlgn="auto" latinLnBrk="0" hangingPunct="1">
              <a:lnSpc>
                <a:spcPct val="100000"/>
              </a:lnSpc>
              <a:spcBef>
                <a:spcPct val="0"/>
              </a:spcBef>
              <a:spcAft>
                <a:spcPts val="0"/>
              </a:spcAft>
              <a:buClrTx/>
              <a:buSzTx/>
              <a:tabLst/>
              <a:defRPr/>
            </a:pPr>
            <a:r>
              <a:rPr lang="tr-TR" sz="4000" b="1" dirty="0">
                <a:solidFill>
                  <a:srgbClr val="0070C0"/>
                </a:solidFill>
                <a:latin typeface="+mj-lt"/>
                <a:ea typeface="+mj-ea"/>
                <a:cs typeface="+mj-cs"/>
              </a:rPr>
              <a:t>ERASMUS PROJELERİ</a:t>
            </a:r>
            <a:endParaRPr kumimoji="0" lang="tr-TR" sz="4000" b="1" i="0" u="none" strike="noStrike" kern="1200" cap="none" spc="0" normalizeH="0" baseline="0" noProof="0" dirty="0">
              <a:ln>
                <a:noFill/>
              </a:ln>
              <a:solidFill>
                <a:srgbClr val="0070C0"/>
              </a:solidFill>
              <a:effectLst/>
              <a:uLnTx/>
              <a:uFillTx/>
              <a:latin typeface="+mj-lt"/>
              <a:ea typeface="+mj-ea"/>
              <a:cs typeface="+mj-cs"/>
            </a:endParaRPr>
          </a:p>
        </p:txBody>
      </p:sp>
      <p:sp>
        <p:nvSpPr>
          <p:cNvPr id="18" name="Başlık 1"/>
          <p:cNvSpPr txBox="1">
            <a:spLocks/>
          </p:cNvSpPr>
          <p:nvPr/>
        </p:nvSpPr>
        <p:spPr>
          <a:xfrm>
            <a:off x="995888" y="2797533"/>
            <a:ext cx="4200809" cy="478311"/>
          </a:xfrm>
          <a:prstGeom prst="rect">
            <a:avLst/>
          </a:prstGeom>
        </p:spPr>
        <p:txBody>
          <a:bodyPr vert="horz" lIns="91440" tIns="45720" rIns="91440" bIns="45720" rtlCol="0" anchor="ctr">
            <a:normAutofit fontScale="75000" lnSpcReduction="20000"/>
          </a:bodyPr>
          <a:lstStyle/>
          <a:p>
            <a:pPr marL="0" marR="0" lvl="0" indent="0" defTabSz="914400" rtl="0" eaLnBrk="1" fontAlgn="auto" latinLnBrk="0" hangingPunct="1">
              <a:lnSpc>
                <a:spcPct val="100000"/>
              </a:lnSpc>
              <a:spcBef>
                <a:spcPct val="0"/>
              </a:spcBef>
              <a:spcAft>
                <a:spcPts val="0"/>
              </a:spcAft>
              <a:buClrTx/>
              <a:buSzTx/>
              <a:tabLst/>
              <a:defRPr/>
            </a:pPr>
            <a:r>
              <a:rPr lang="tr-TR" sz="4000" b="1" dirty="0">
                <a:solidFill>
                  <a:srgbClr val="FF0000"/>
                </a:solidFill>
                <a:latin typeface="+mj-lt"/>
                <a:ea typeface="+mj-ea"/>
                <a:cs typeface="+mj-cs"/>
              </a:rPr>
              <a:t>Kalkınma Ajansı Projeleri</a:t>
            </a:r>
            <a:endParaRPr kumimoji="0" lang="tr-TR" sz="4000" b="1" i="0" u="none" strike="noStrike" kern="1200" cap="none" spc="0" normalizeH="0" baseline="0" noProof="0" dirty="0">
              <a:ln>
                <a:noFill/>
              </a:ln>
              <a:solidFill>
                <a:schemeClr val="bg1"/>
              </a:solidFill>
              <a:effectLst/>
              <a:uLnTx/>
              <a:uFillTx/>
              <a:latin typeface="+mj-lt"/>
              <a:ea typeface="+mj-ea"/>
              <a:cs typeface="+mj-cs"/>
            </a:endParaRPr>
          </a:p>
        </p:txBody>
      </p:sp>
      <p:sp>
        <p:nvSpPr>
          <p:cNvPr id="20" name="Başlık 1"/>
          <p:cNvSpPr txBox="1">
            <a:spLocks/>
          </p:cNvSpPr>
          <p:nvPr/>
        </p:nvSpPr>
        <p:spPr>
          <a:xfrm>
            <a:off x="6470153" y="5638829"/>
            <a:ext cx="4200809" cy="478311"/>
          </a:xfrm>
          <a:prstGeom prst="rect">
            <a:avLst/>
          </a:prstGeom>
        </p:spPr>
        <p:txBody>
          <a:bodyPr vert="horz" lIns="91440" tIns="45720" rIns="91440" bIns="45720" rtlCol="0" anchor="ctr">
            <a:normAutofit fontScale="75000" lnSpcReduction="20000"/>
          </a:bodyPr>
          <a:lstStyle/>
          <a:p>
            <a:pPr marL="0" marR="0" lvl="0" indent="0" algn="ctr" defTabSz="914400" rtl="0" eaLnBrk="1" fontAlgn="auto" latinLnBrk="0" hangingPunct="1">
              <a:lnSpc>
                <a:spcPct val="100000"/>
              </a:lnSpc>
              <a:spcBef>
                <a:spcPct val="0"/>
              </a:spcBef>
              <a:spcAft>
                <a:spcPts val="0"/>
              </a:spcAft>
              <a:buClrTx/>
              <a:buSzTx/>
              <a:tabLst/>
              <a:defRPr/>
            </a:pPr>
            <a:r>
              <a:rPr lang="tr-TR" sz="4000" b="1" dirty="0" err="1">
                <a:solidFill>
                  <a:srgbClr val="0070C0"/>
                </a:solidFill>
                <a:latin typeface="+mj-lt"/>
                <a:ea typeface="+mj-ea"/>
                <a:cs typeface="+mj-cs"/>
              </a:rPr>
              <a:t>eTwinning</a:t>
            </a:r>
            <a:r>
              <a:rPr lang="tr-TR" sz="4000" b="1" dirty="0">
                <a:solidFill>
                  <a:srgbClr val="0070C0"/>
                </a:solidFill>
                <a:latin typeface="+mj-lt"/>
                <a:ea typeface="+mj-ea"/>
                <a:cs typeface="+mj-cs"/>
              </a:rPr>
              <a:t> Projeleri</a:t>
            </a:r>
            <a:endParaRPr kumimoji="0" lang="tr-TR" sz="4000" b="1" i="0" u="none" strike="noStrike" kern="1200" cap="none" spc="0" normalizeH="0" baseline="0" noProof="0" dirty="0">
              <a:ln>
                <a:noFill/>
              </a:ln>
              <a:solidFill>
                <a:srgbClr val="0070C0"/>
              </a:solidFill>
              <a:effectLst/>
              <a:uLnTx/>
              <a:uFillTx/>
              <a:latin typeface="+mj-lt"/>
              <a:ea typeface="+mj-ea"/>
              <a:cs typeface="+mj-cs"/>
            </a:endParaRPr>
          </a:p>
        </p:txBody>
      </p:sp>
      <p:sp>
        <p:nvSpPr>
          <p:cNvPr id="21" name="Başlık 1"/>
          <p:cNvSpPr txBox="1">
            <a:spLocks/>
          </p:cNvSpPr>
          <p:nvPr/>
        </p:nvSpPr>
        <p:spPr>
          <a:xfrm>
            <a:off x="829904" y="2088347"/>
            <a:ext cx="4760612" cy="478311"/>
          </a:xfrm>
          <a:prstGeom prst="rect">
            <a:avLst/>
          </a:prstGeom>
        </p:spPr>
        <p:txBody>
          <a:bodyPr vert="horz" lIns="91440" tIns="45720" rIns="91440" bIns="45720" rtlCol="0" anchor="ctr">
            <a:normAutofit fontScale="75000" lnSpcReduction="20000"/>
          </a:bodyPr>
          <a:lstStyle/>
          <a:p>
            <a:pPr marL="0" marR="0" lvl="0" indent="0" algn="ctr" defTabSz="914400" rtl="0" eaLnBrk="1" fontAlgn="auto" latinLnBrk="0" hangingPunct="1">
              <a:lnSpc>
                <a:spcPct val="100000"/>
              </a:lnSpc>
              <a:spcBef>
                <a:spcPct val="0"/>
              </a:spcBef>
              <a:spcAft>
                <a:spcPts val="0"/>
              </a:spcAft>
              <a:buClrTx/>
              <a:buSzTx/>
              <a:tabLst/>
              <a:defRPr/>
            </a:pPr>
            <a:r>
              <a:rPr lang="tr-TR" sz="4000" b="1" dirty="0">
                <a:solidFill>
                  <a:srgbClr val="0070C0"/>
                </a:solidFill>
                <a:latin typeface="+mj-lt"/>
                <a:ea typeface="+mj-ea"/>
                <a:cs typeface="+mj-cs"/>
              </a:rPr>
              <a:t>MEB-ROBOT</a:t>
            </a:r>
            <a:endParaRPr kumimoji="0" lang="tr-TR" sz="4000" b="1" i="0" u="none" strike="noStrike" kern="1200" cap="none" spc="0" normalizeH="0" baseline="0" noProof="0" dirty="0">
              <a:ln>
                <a:noFill/>
              </a:ln>
              <a:solidFill>
                <a:srgbClr val="0070C0"/>
              </a:solidFill>
              <a:effectLst/>
              <a:uLnTx/>
              <a:uFillTx/>
              <a:latin typeface="+mj-lt"/>
              <a:ea typeface="+mj-ea"/>
              <a:cs typeface="+mj-cs"/>
            </a:endParaRPr>
          </a:p>
        </p:txBody>
      </p:sp>
      <p:sp>
        <p:nvSpPr>
          <p:cNvPr id="22" name="Başlık 1"/>
          <p:cNvSpPr txBox="1">
            <a:spLocks/>
          </p:cNvSpPr>
          <p:nvPr/>
        </p:nvSpPr>
        <p:spPr>
          <a:xfrm>
            <a:off x="7254843" y="3502195"/>
            <a:ext cx="2875985" cy="478311"/>
          </a:xfrm>
          <a:prstGeom prst="rect">
            <a:avLst/>
          </a:prstGeom>
        </p:spPr>
        <p:txBody>
          <a:bodyPr vert="horz" lIns="91440" tIns="45720" rIns="91440" bIns="45720" rtlCol="0" anchor="ctr">
            <a:normAutofit fontScale="75000" lnSpcReduction="20000"/>
          </a:bodyPr>
          <a:lstStyle/>
          <a:p>
            <a:pPr marL="0" marR="0" lvl="0" indent="0" algn="ctr" defTabSz="914400" rtl="0" eaLnBrk="1" fontAlgn="auto" latinLnBrk="0" hangingPunct="1">
              <a:lnSpc>
                <a:spcPct val="100000"/>
              </a:lnSpc>
              <a:spcBef>
                <a:spcPct val="0"/>
              </a:spcBef>
              <a:spcAft>
                <a:spcPts val="0"/>
              </a:spcAft>
              <a:buClrTx/>
              <a:buSzTx/>
              <a:tabLst/>
              <a:defRPr/>
            </a:pPr>
            <a:r>
              <a:rPr lang="tr-TR" sz="4000" b="1" dirty="0" err="1">
                <a:solidFill>
                  <a:srgbClr val="FF0000"/>
                </a:solidFill>
                <a:latin typeface="+mj-lt"/>
                <a:ea typeface="+mj-ea"/>
                <a:cs typeface="+mj-cs"/>
              </a:rPr>
              <a:t>First</a:t>
            </a:r>
            <a:r>
              <a:rPr lang="tr-TR" sz="4000" b="1" dirty="0">
                <a:solidFill>
                  <a:srgbClr val="FF0000"/>
                </a:solidFill>
                <a:latin typeface="+mj-lt"/>
                <a:ea typeface="+mj-ea"/>
                <a:cs typeface="+mj-cs"/>
              </a:rPr>
              <a:t> Lego Ligi</a:t>
            </a:r>
            <a:endParaRPr kumimoji="0" lang="tr-TR" sz="4000" b="1" i="0" u="none" strike="noStrike" kern="1200" cap="none" spc="0" normalizeH="0" baseline="0" noProof="0" dirty="0">
              <a:ln>
                <a:noFill/>
              </a:ln>
              <a:solidFill>
                <a:schemeClr val="bg1"/>
              </a:solidFill>
              <a:effectLst/>
              <a:uLnTx/>
              <a:uFillTx/>
              <a:latin typeface="+mj-lt"/>
              <a:ea typeface="+mj-ea"/>
              <a:cs typeface="+mj-cs"/>
            </a:endParaRPr>
          </a:p>
        </p:txBody>
      </p:sp>
      <p:sp>
        <p:nvSpPr>
          <p:cNvPr id="23" name="Başlık 1"/>
          <p:cNvSpPr txBox="1">
            <a:spLocks/>
          </p:cNvSpPr>
          <p:nvPr/>
        </p:nvSpPr>
        <p:spPr>
          <a:xfrm>
            <a:off x="7518904" y="6215217"/>
            <a:ext cx="2358425" cy="478311"/>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tabLst/>
              <a:defRPr/>
            </a:pPr>
            <a:r>
              <a:rPr lang="tr-TR" sz="3200" b="1" dirty="0">
                <a:solidFill>
                  <a:srgbClr val="FF0000"/>
                </a:solidFill>
                <a:latin typeface="+mj-lt"/>
                <a:ea typeface="+mj-ea"/>
                <a:cs typeface="+mj-cs"/>
              </a:rPr>
              <a:t>BİL-FEST</a:t>
            </a:r>
            <a:endParaRPr kumimoji="0" lang="tr-TR" sz="3200" b="1" i="0" u="none" strike="noStrike" kern="1200" cap="none" spc="0" normalizeH="0" baseline="0" noProof="0" dirty="0">
              <a:ln>
                <a:noFill/>
              </a:ln>
              <a:solidFill>
                <a:srgbClr val="FF0000"/>
              </a:solidFill>
              <a:effectLst/>
              <a:uLnTx/>
              <a:uFillTx/>
              <a:latin typeface="+mj-lt"/>
              <a:ea typeface="+mj-ea"/>
              <a:cs typeface="+mj-cs"/>
            </a:endParaRPr>
          </a:p>
        </p:txBody>
      </p:sp>
      <p:sp>
        <p:nvSpPr>
          <p:cNvPr id="24" name="Başlık 1"/>
          <p:cNvSpPr txBox="1">
            <a:spLocks/>
          </p:cNvSpPr>
          <p:nvPr/>
        </p:nvSpPr>
        <p:spPr>
          <a:xfrm>
            <a:off x="5060886" y="4182700"/>
            <a:ext cx="6572816" cy="737857"/>
          </a:xfrm>
          <a:prstGeom prst="rect">
            <a:avLst/>
          </a:prstGeom>
        </p:spPr>
        <p:txBody>
          <a:bodyPr vert="horz" lIns="91440" tIns="45720" rIns="91440" bIns="45720" rtlCol="0" anchor="ctr">
            <a:normAutofit fontScale="67500" lnSpcReduction="20000"/>
          </a:bodyPr>
          <a:lstStyle/>
          <a:p>
            <a:pPr marL="0" marR="0" lvl="0" indent="0" algn="ctr" defTabSz="914400" rtl="0" eaLnBrk="1" fontAlgn="auto" latinLnBrk="0" hangingPunct="1">
              <a:lnSpc>
                <a:spcPct val="100000"/>
              </a:lnSpc>
              <a:spcBef>
                <a:spcPct val="0"/>
              </a:spcBef>
              <a:spcAft>
                <a:spcPts val="0"/>
              </a:spcAft>
              <a:buClrTx/>
              <a:buSzTx/>
              <a:tabLst/>
              <a:defRPr/>
            </a:pPr>
            <a:r>
              <a:rPr lang="tr-TR" sz="4000" b="1" dirty="0">
                <a:solidFill>
                  <a:srgbClr val="0070C0"/>
                </a:solidFill>
                <a:latin typeface="+mj-lt"/>
                <a:ea typeface="+mj-ea"/>
                <a:cs typeface="+mj-cs"/>
              </a:rPr>
              <a:t>PATENT-FAYDALI MODEL-TASARIM-TESCİL</a:t>
            </a:r>
            <a:endParaRPr kumimoji="0" lang="tr-TR" sz="4000" b="1" i="0" u="none" strike="noStrike" kern="1200" cap="none" spc="0" normalizeH="0" baseline="0" noProof="0" dirty="0">
              <a:ln>
                <a:noFill/>
              </a:ln>
              <a:solidFill>
                <a:srgbClr val="0070C0"/>
              </a:solidFill>
              <a:effectLst/>
              <a:uLnTx/>
              <a:uFillTx/>
              <a:latin typeface="+mj-lt"/>
              <a:ea typeface="+mj-ea"/>
              <a:cs typeface="+mj-cs"/>
            </a:endParaRPr>
          </a:p>
        </p:txBody>
      </p:sp>
      <p:cxnSp>
        <p:nvCxnSpPr>
          <p:cNvPr id="28" name="27 Düz Bağlayıcı"/>
          <p:cNvCxnSpPr/>
          <p:nvPr/>
        </p:nvCxnSpPr>
        <p:spPr>
          <a:xfrm flipV="1">
            <a:off x="1674891" y="1267486"/>
            <a:ext cx="6572816" cy="63373"/>
          </a:xfrm>
          <a:prstGeom prst="line">
            <a:avLst/>
          </a:prstGeom>
        </p:spPr>
        <p:style>
          <a:lnRef idx="1">
            <a:schemeClr val="accent1"/>
          </a:lnRef>
          <a:fillRef idx="0">
            <a:schemeClr val="accent1"/>
          </a:fillRef>
          <a:effectRef idx="0">
            <a:schemeClr val="accent1"/>
          </a:effectRef>
          <a:fontRef idx="minor">
            <a:schemeClr val="tx1"/>
          </a:fontRef>
        </p:style>
      </p:cxnSp>
      <p:sp>
        <p:nvSpPr>
          <p:cNvPr id="25" name="Başlık 1"/>
          <p:cNvSpPr txBox="1">
            <a:spLocks/>
          </p:cNvSpPr>
          <p:nvPr/>
        </p:nvSpPr>
        <p:spPr>
          <a:xfrm>
            <a:off x="1783531" y="3536901"/>
            <a:ext cx="2814117" cy="478311"/>
          </a:xfrm>
          <a:prstGeom prst="rect">
            <a:avLst/>
          </a:prstGeom>
        </p:spPr>
        <p:txBody>
          <a:bodyPr vert="horz" lIns="91440" tIns="45720" rIns="91440" bIns="45720" rtlCol="0" anchor="ctr">
            <a:normAutofit fontScale="75000" lnSpcReduction="20000"/>
          </a:bodyPr>
          <a:lstStyle/>
          <a:p>
            <a:pPr marL="0" marR="0" lvl="0" indent="0" algn="ctr" defTabSz="914400" rtl="0" eaLnBrk="1" fontAlgn="auto" latinLnBrk="0" hangingPunct="1">
              <a:lnSpc>
                <a:spcPct val="100000"/>
              </a:lnSpc>
              <a:spcBef>
                <a:spcPct val="0"/>
              </a:spcBef>
              <a:spcAft>
                <a:spcPts val="0"/>
              </a:spcAft>
              <a:buClrTx/>
              <a:buSzTx/>
              <a:tabLst/>
              <a:defRPr/>
            </a:pPr>
            <a:r>
              <a:rPr lang="tr-TR" sz="4000" b="1" dirty="0">
                <a:solidFill>
                  <a:srgbClr val="0070C0"/>
                </a:solidFill>
                <a:latin typeface="+mj-lt"/>
                <a:ea typeface="+mj-ea"/>
                <a:cs typeface="+mj-cs"/>
              </a:rPr>
              <a:t>Bilim Söyleşileri</a:t>
            </a:r>
            <a:endParaRPr kumimoji="0" lang="tr-TR" sz="4000" b="1" i="0" u="none" strike="noStrike" kern="1200" cap="none" spc="0" normalizeH="0" baseline="0" noProof="0" dirty="0">
              <a:ln>
                <a:noFill/>
              </a:ln>
              <a:solidFill>
                <a:srgbClr val="0070C0"/>
              </a:solidFill>
              <a:effectLst/>
              <a:uLnTx/>
              <a:uFillTx/>
              <a:latin typeface="+mj-lt"/>
              <a:ea typeface="+mj-ea"/>
              <a:cs typeface="+mj-cs"/>
            </a:endParaRPr>
          </a:p>
        </p:txBody>
      </p:sp>
      <p:sp>
        <p:nvSpPr>
          <p:cNvPr id="26" name="Başlık 1"/>
          <p:cNvSpPr txBox="1">
            <a:spLocks/>
          </p:cNvSpPr>
          <p:nvPr/>
        </p:nvSpPr>
        <p:spPr>
          <a:xfrm>
            <a:off x="1711105" y="4244581"/>
            <a:ext cx="3286408" cy="478311"/>
          </a:xfrm>
          <a:prstGeom prst="rect">
            <a:avLst/>
          </a:prstGeom>
        </p:spPr>
        <p:txBody>
          <a:bodyPr vert="horz" lIns="91440" tIns="45720" rIns="91440" bIns="45720" rtlCol="0" anchor="ctr">
            <a:normAutofit fontScale="75000" lnSpcReduction="20000"/>
          </a:bodyPr>
          <a:lstStyle/>
          <a:p>
            <a:pPr marL="0" marR="0" lvl="0" indent="0" defTabSz="914400" rtl="0" eaLnBrk="1" fontAlgn="auto" latinLnBrk="0" hangingPunct="1">
              <a:lnSpc>
                <a:spcPct val="100000"/>
              </a:lnSpc>
              <a:spcBef>
                <a:spcPct val="0"/>
              </a:spcBef>
              <a:spcAft>
                <a:spcPts val="0"/>
              </a:spcAft>
              <a:buClrTx/>
              <a:buSzTx/>
              <a:tabLst/>
              <a:defRPr/>
            </a:pPr>
            <a:r>
              <a:rPr lang="tr-TR" sz="4000" b="1" dirty="0">
                <a:solidFill>
                  <a:srgbClr val="FF0000"/>
                </a:solidFill>
                <a:latin typeface="+mj-lt"/>
                <a:ea typeface="+mj-ea"/>
                <a:cs typeface="+mj-cs"/>
              </a:rPr>
              <a:t>Gezi Programları</a:t>
            </a:r>
            <a:endParaRPr kumimoji="0" lang="tr-TR" sz="4000" b="1" i="0" u="none" strike="noStrike" kern="1200" cap="none" spc="0" normalizeH="0" baseline="0" noProof="0" dirty="0">
              <a:ln>
                <a:noFill/>
              </a:ln>
              <a:solidFill>
                <a:schemeClr val="bg1"/>
              </a:solidFill>
              <a:effectLst/>
              <a:uLnTx/>
              <a:uFillTx/>
              <a:latin typeface="+mj-lt"/>
              <a:ea typeface="+mj-ea"/>
              <a:cs typeface="+mj-cs"/>
            </a:endParaRPr>
          </a:p>
        </p:txBody>
      </p:sp>
      <p:sp>
        <p:nvSpPr>
          <p:cNvPr id="27" name="Başlık 1"/>
          <p:cNvSpPr txBox="1">
            <a:spLocks/>
          </p:cNvSpPr>
          <p:nvPr/>
        </p:nvSpPr>
        <p:spPr>
          <a:xfrm>
            <a:off x="6409857" y="2666259"/>
            <a:ext cx="4852658" cy="638255"/>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tabLst/>
              <a:defRPr/>
            </a:pPr>
            <a:r>
              <a:rPr lang="tr-TR" sz="3200" b="1" dirty="0">
                <a:solidFill>
                  <a:srgbClr val="0070C0"/>
                </a:solidFill>
                <a:latin typeface="+mj-lt"/>
                <a:ea typeface="+mj-ea"/>
                <a:cs typeface="+mj-cs"/>
              </a:rPr>
              <a:t>Zeka Oyunları Olimpiyatları</a:t>
            </a:r>
            <a:endParaRPr kumimoji="0" lang="tr-TR" sz="3200" b="1" i="0" u="none" strike="noStrike" kern="1200" cap="none" spc="0" normalizeH="0" baseline="0" noProof="0" dirty="0">
              <a:ln>
                <a:noFill/>
              </a:ln>
              <a:solidFill>
                <a:srgbClr val="0070C0"/>
              </a:solidFill>
              <a:effectLst/>
              <a:uLnTx/>
              <a:uFillTx/>
              <a:latin typeface="+mj-lt"/>
              <a:ea typeface="+mj-ea"/>
              <a:cs typeface="+mj-cs"/>
            </a:endParaRPr>
          </a:p>
        </p:txBody>
      </p:sp>
      <p:sp>
        <p:nvSpPr>
          <p:cNvPr id="29" name="Başlık 1"/>
          <p:cNvSpPr txBox="1">
            <a:spLocks/>
          </p:cNvSpPr>
          <p:nvPr/>
        </p:nvSpPr>
        <p:spPr>
          <a:xfrm>
            <a:off x="903837" y="5531688"/>
            <a:ext cx="4157050" cy="574895"/>
          </a:xfrm>
          <a:prstGeom prst="rect">
            <a:avLst/>
          </a:prstGeom>
        </p:spPr>
        <p:txBody>
          <a:bodyPr vert="horz" lIns="91440" tIns="45720" rIns="91440" bIns="45720" rtlCol="0" anchor="ctr">
            <a:normAutofit fontScale="67500" lnSpcReduction="20000"/>
          </a:bodyPr>
          <a:lstStyle/>
          <a:p>
            <a:pPr marL="0" marR="0" lvl="0" indent="0" algn="ctr" defTabSz="914400" rtl="0" eaLnBrk="1" fontAlgn="auto" latinLnBrk="0" hangingPunct="1">
              <a:lnSpc>
                <a:spcPct val="100000"/>
              </a:lnSpc>
              <a:spcBef>
                <a:spcPct val="0"/>
              </a:spcBef>
              <a:spcAft>
                <a:spcPts val="0"/>
              </a:spcAft>
              <a:buClrTx/>
              <a:buSzTx/>
              <a:tabLst/>
              <a:defRPr/>
            </a:pPr>
            <a:r>
              <a:rPr lang="tr-TR" sz="4000" b="1" dirty="0">
                <a:solidFill>
                  <a:srgbClr val="FF0000"/>
                </a:solidFill>
                <a:latin typeface="+mj-lt"/>
                <a:ea typeface="+mj-ea"/>
                <a:cs typeface="+mj-cs"/>
              </a:rPr>
              <a:t>TÜBİTAK Bilim Olimpiyatları</a:t>
            </a:r>
            <a:endParaRPr kumimoji="0" lang="tr-TR" sz="4000" b="1" i="0" u="none" strike="noStrike" kern="1200" cap="none" spc="0" normalizeH="0" baseline="0" noProof="0" dirty="0">
              <a:ln>
                <a:noFill/>
              </a:ln>
              <a:solidFill>
                <a:schemeClr val="bg1"/>
              </a:solidFill>
              <a:effectLst/>
              <a:uLnTx/>
              <a:uFillTx/>
              <a:latin typeface="+mj-lt"/>
              <a:ea typeface="+mj-ea"/>
              <a:cs typeface="+mj-cs"/>
            </a:endParaRPr>
          </a:p>
        </p:txBody>
      </p:sp>
      <p:sp>
        <p:nvSpPr>
          <p:cNvPr id="30" name="Başlık 1"/>
          <p:cNvSpPr txBox="1">
            <a:spLocks/>
          </p:cNvSpPr>
          <p:nvPr/>
        </p:nvSpPr>
        <p:spPr>
          <a:xfrm>
            <a:off x="7662248" y="5014122"/>
            <a:ext cx="2269404" cy="478311"/>
          </a:xfrm>
          <a:prstGeom prst="rect">
            <a:avLst/>
          </a:prstGeom>
        </p:spPr>
        <p:txBody>
          <a:bodyPr vert="horz" lIns="91440" tIns="45720" rIns="91440" bIns="45720" rtlCol="0" anchor="ctr">
            <a:normAutofit fontScale="67500" lnSpcReduction="20000"/>
          </a:bodyPr>
          <a:lstStyle/>
          <a:p>
            <a:pPr marL="0" marR="0" lvl="0" indent="0" algn="ctr" defTabSz="914400" rtl="0" eaLnBrk="1" fontAlgn="auto" latinLnBrk="0" hangingPunct="1">
              <a:lnSpc>
                <a:spcPct val="100000"/>
              </a:lnSpc>
              <a:spcBef>
                <a:spcPct val="0"/>
              </a:spcBef>
              <a:spcAft>
                <a:spcPts val="0"/>
              </a:spcAft>
              <a:buClrTx/>
              <a:buSzTx/>
              <a:tabLst/>
              <a:defRPr/>
            </a:pPr>
            <a:r>
              <a:rPr lang="tr-TR" sz="4000" b="1" noProof="0" dirty="0">
                <a:solidFill>
                  <a:srgbClr val="FF0000"/>
                </a:solidFill>
                <a:latin typeface="+mj-lt"/>
                <a:ea typeface="+mj-ea"/>
                <a:cs typeface="+mj-cs"/>
              </a:rPr>
              <a:t>DAP Projeleri</a:t>
            </a:r>
            <a:endParaRPr kumimoji="0" lang="tr-TR" sz="4000" b="1" i="0" u="none" strike="noStrike" kern="1200" cap="none" spc="0" normalizeH="0" baseline="0" noProof="0" dirty="0">
              <a:ln>
                <a:noFill/>
              </a:ln>
              <a:solidFill>
                <a:schemeClr val="bg1"/>
              </a:solidFill>
              <a:effectLst/>
              <a:uLnTx/>
              <a:uFillTx/>
              <a:latin typeface="+mj-lt"/>
              <a:ea typeface="+mj-ea"/>
              <a:cs typeface="+mj-cs"/>
            </a:endParaRPr>
          </a:p>
        </p:txBody>
      </p:sp>
      <p:sp>
        <p:nvSpPr>
          <p:cNvPr id="31" name="Başlık 1"/>
          <p:cNvSpPr txBox="1">
            <a:spLocks/>
          </p:cNvSpPr>
          <p:nvPr/>
        </p:nvSpPr>
        <p:spPr>
          <a:xfrm>
            <a:off x="688063" y="6207688"/>
            <a:ext cx="4793755" cy="478311"/>
          </a:xfrm>
          <a:prstGeom prst="rect">
            <a:avLst/>
          </a:prstGeom>
        </p:spPr>
        <p:txBody>
          <a:bodyPr vert="horz" lIns="91440" tIns="45720" rIns="91440" bIns="45720" rtlCol="0" anchor="ctr">
            <a:normAutofit fontScale="75000" lnSpcReduction="20000"/>
          </a:bodyPr>
          <a:lstStyle/>
          <a:p>
            <a:pPr marL="0" marR="0" lvl="0" indent="0" algn="ctr" defTabSz="914400" rtl="0" eaLnBrk="1" fontAlgn="auto" latinLnBrk="0" hangingPunct="1">
              <a:lnSpc>
                <a:spcPct val="100000"/>
              </a:lnSpc>
              <a:spcBef>
                <a:spcPct val="0"/>
              </a:spcBef>
              <a:spcAft>
                <a:spcPts val="0"/>
              </a:spcAft>
              <a:buClrTx/>
              <a:buSzTx/>
              <a:tabLst/>
              <a:defRPr/>
            </a:pPr>
            <a:r>
              <a:rPr lang="tr-TR" sz="4000" b="1" dirty="0">
                <a:solidFill>
                  <a:srgbClr val="0070C0"/>
                </a:solidFill>
                <a:latin typeface="+mj-lt"/>
                <a:ea typeface="+mj-ea"/>
                <a:cs typeface="+mj-cs"/>
              </a:rPr>
              <a:t>Geleneksel BİLSEM Şenliği</a:t>
            </a:r>
            <a:endParaRPr kumimoji="0" lang="tr-TR" sz="4000" b="1" i="0" u="none" strike="noStrike" kern="1200" cap="none" spc="0" normalizeH="0" baseline="0" noProof="0" dirty="0">
              <a:ln>
                <a:noFill/>
              </a:ln>
              <a:solidFill>
                <a:srgbClr val="0070C0"/>
              </a:solidFill>
              <a:effectLst/>
              <a:uLnTx/>
              <a:uFillTx/>
              <a:latin typeface="+mj-lt"/>
              <a:ea typeface="+mj-ea"/>
              <a:cs typeface="+mj-cs"/>
            </a:endParaRPr>
          </a:p>
        </p:txBody>
      </p:sp>
      <p:pic>
        <p:nvPicPr>
          <p:cNvPr id="4" name="Resim 3">
            <a:extLst>
              <a:ext uri="{FF2B5EF4-FFF2-40B4-BE49-F238E27FC236}">
                <a16:creationId xmlns:a16="http://schemas.microsoft.com/office/drawing/2014/main" id="{AC903C75-4C4A-A85E-8C11-05FC3B4EB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0012" y="44005"/>
            <a:ext cx="861987" cy="824675"/>
          </a:xfrm>
          <a:prstGeom prst="rect">
            <a:avLst/>
          </a:prstGeom>
        </p:spPr>
      </p:pic>
      <p:pic>
        <p:nvPicPr>
          <p:cNvPr id="9" name="Resim 8">
            <a:extLst>
              <a:ext uri="{FF2B5EF4-FFF2-40B4-BE49-F238E27FC236}">
                <a16:creationId xmlns:a16="http://schemas.microsoft.com/office/drawing/2014/main" id="{04FB6B8D-F10A-3C8C-854E-FD524E3A1E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936" y="44005"/>
            <a:ext cx="823953" cy="824675"/>
          </a:xfrm>
          <a:prstGeom prst="rect">
            <a:avLst/>
          </a:prstGeom>
        </p:spPr>
      </p:pic>
    </p:spTree>
    <p:extLst>
      <p:ext uri="{BB962C8B-B14F-4D97-AF65-F5344CB8AC3E}">
        <p14:creationId xmlns:p14="http://schemas.microsoft.com/office/powerpoint/2010/main" val="25036324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79397" y="-92075"/>
            <a:ext cx="9217053" cy="1414463"/>
          </a:xfrm>
        </p:spPr>
        <p:txBody>
          <a:bodyPr rtlCol="0">
            <a:normAutofit/>
          </a:bodyPr>
          <a:lstStyle/>
          <a:p>
            <a:pPr algn="l" eaLnBrk="1" fontAlgn="auto" hangingPunct="1">
              <a:spcAft>
                <a:spcPts val="0"/>
              </a:spcAft>
              <a:defRPr/>
            </a:pPr>
            <a:r>
              <a:rPr lang="tr-TR" b="1" dirty="0">
                <a:solidFill>
                  <a:srgbClr val="FF0000"/>
                </a:solidFill>
              </a:rPr>
              <a:t>İstatistiki Bilgiler</a:t>
            </a:r>
          </a:p>
        </p:txBody>
      </p:sp>
      <p:pic>
        <p:nvPicPr>
          <p:cNvPr id="22533" name="Picture 3" descr="D:\111\karışık evrak\LOGOLAR\mem_logo_1.jpg"/>
          <p:cNvPicPr>
            <a:picLocks noChangeAspect="1" noChangeArrowheads="1"/>
          </p:cNvPicPr>
          <p:nvPr/>
        </p:nvPicPr>
        <p:blipFill>
          <a:blip r:embed="rId2" cstate="print"/>
          <a:srcRect/>
          <a:stretch>
            <a:fillRect/>
          </a:stretch>
        </p:blipFill>
        <p:spPr bwMode="auto">
          <a:xfrm>
            <a:off x="10439400" y="44450"/>
            <a:ext cx="857250" cy="842963"/>
          </a:xfrm>
          <a:prstGeom prst="rect">
            <a:avLst/>
          </a:prstGeom>
          <a:noFill/>
          <a:ln w="9525">
            <a:noFill/>
            <a:miter lim="800000"/>
            <a:headEnd/>
            <a:tailEnd/>
          </a:ln>
        </p:spPr>
      </p:pic>
      <p:sp>
        <p:nvSpPr>
          <p:cNvPr id="12" name="Başlık 1"/>
          <p:cNvSpPr txBox="1">
            <a:spLocks/>
          </p:cNvSpPr>
          <p:nvPr/>
        </p:nvSpPr>
        <p:spPr>
          <a:xfrm>
            <a:off x="9090025" y="4595813"/>
            <a:ext cx="2930525" cy="1203325"/>
          </a:xfrm>
          <a:prstGeom prst="rect">
            <a:avLst/>
          </a:prstGeom>
        </p:spPr>
        <p:txBody>
          <a:bodyPr anchor="ctr">
            <a:normAutofit fontScale="97500"/>
          </a:bodyPr>
          <a:lstStyle/>
          <a:p>
            <a:pPr algn="ctr" fontAlgn="auto">
              <a:spcAft>
                <a:spcPts val="0"/>
              </a:spcAft>
              <a:defRPr/>
            </a:pPr>
            <a:endParaRPr lang="tr-TR" sz="4400" b="1" dirty="0">
              <a:solidFill>
                <a:srgbClr val="0070C0"/>
              </a:solidFill>
              <a:latin typeface="+mj-lt"/>
              <a:ea typeface="+mj-ea"/>
              <a:cs typeface="+mj-cs"/>
            </a:endParaRPr>
          </a:p>
        </p:txBody>
      </p:sp>
      <p:cxnSp>
        <p:nvCxnSpPr>
          <p:cNvPr id="28" name="27 Düz Bağlayıcı"/>
          <p:cNvCxnSpPr/>
          <p:nvPr/>
        </p:nvCxnSpPr>
        <p:spPr>
          <a:xfrm flipV="1">
            <a:off x="1674813" y="1266825"/>
            <a:ext cx="6572250" cy="6350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2" name="31 Tablo"/>
          <p:cNvGraphicFramePr>
            <a:graphicFrameLocks noGrp="1"/>
          </p:cNvGraphicFramePr>
          <p:nvPr/>
        </p:nvGraphicFramePr>
        <p:xfrm>
          <a:off x="479397" y="1399540"/>
          <a:ext cx="11231634" cy="5120640"/>
        </p:xfrm>
        <a:graphic>
          <a:graphicData uri="http://schemas.openxmlformats.org/drawingml/2006/table">
            <a:tbl>
              <a:tblPr firstRow="1" bandRow="1">
                <a:tableStyleId>{5C22544A-7EE6-4342-B048-85BDC9FD1C3A}</a:tableStyleId>
              </a:tblPr>
              <a:tblGrid>
                <a:gridCol w="539885">
                  <a:extLst>
                    <a:ext uri="{9D8B030D-6E8A-4147-A177-3AD203B41FA5}">
                      <a16:colId xmlns:a16="http://schemas.microsoft.com/office/drawing/2014/main" val="20000"/>
                    </a:ext>
                  </a:extLst>
                </a:gridCol>
                <a:gridCol w="4869790">
                  <a:extLst>
                    <a:ext uri="{9D8B030D-6E8A-4147-A177-3AD203B41FA5}">
                      <a16:colId xmlns:a16="http://schemas.microsoft.com/office/drawing/2014/main" val="20001"/>
                    </a:ext>
                  </a:extLst>
                </a:gridCol>
                <a:gridCol w="1065401">
                  <a:extLst>
                    <a:ext uri="{9D8B030D-6E8A-4147-A177-3AD203B41FA5}">
                      <a16:colId xmlns:a16="http://schemas.microsoft.com/office/drawing/2014/main" val="20002"/>
                    </a:ext>
                  </a:extLst>
                </a:gridCol>
                <a:gridCol w="1149292">
                  <a:extLst>
                    <a:ext uri="{9D8B030D-6E8A-4147-A177-3AD203B41FA5}">
                      <a16:colId xmlns:a16="http://schemas.microsoft.com/office/drawing/2014/main" val="20003"/>
                    </a:ext>
                  </a:extLst>
                </a:gridCol>
                <a:gridCol w="1098958">
                  <a:extLst>
                    <a:ext uri="{9D8B030D-6E8A-4147-A177-3AD203B41FA5}">
                      <a16:colId xmlns:a16="http://schemas.microsoft.com/office/drawing/2014/main" val="20004"/>
                    </a:ext>
                  </a:extLst>
                </a:gridCol>
                <a:gridCol w="1182848">
                  <a:extLst>
                    <a:ext uri="{9D8B030D-6E8A-4147-A177-3AD203B41FA5}">
                      <a16:colId xmlns:a16="http://schemas.microsoft.com/office/drawing/2014/main" val="20005"/>
                    </a:ext>
                  </a:extLst>
                </a:gridCol>
                <a:gridCol w="1325460">
                  <a:extLst>
                    <a:ext uri="{9D8B030D-6E8A-4147-A177-3AD203B41FA5}">
                      <a16:colId xmlns:a16="http://schemas.microsoft.com/office/drawing/2014/main" val="465343962"/>
                    </a:ext>
                  </a:extLst>
                </a:gridCol>
              </a:tblGrid>
              <a:tr h="354901">
                <a:tc>
                  <a:txBody>
                    <a:bodyPr/>
                    <a:lstStyle/>
                    <a:p>
                      <a:r>
                        <a:rPr lang="tr-TR" dirty="0"/>
                        <a:t>Sıra</a:t>
                      </a:r>
                    </a:p>
                  </a:txBody>
                  <a:tcPr/>
                </a:tc>
                <a:tc>
                  <a:txBody>
                    <a:bodyPr/>
                    <a:lstStyle/>
                    <a:p>
                      <a:r>
                        <a:rPr lang="tr-TR" dirty="0"/>
                        <a:t>Alan</a:t>
                      </a:r>
                    </a:p>
                  </a:txBody>
                  <a:tcPr/>
                </a:tc>
                <a:tc>
                  <a:txBody>
                    <a:bodyPr/>
                    <a:lstStyle/>
                    <a:p>
                      <a:pPr algn="ctr"/>
                      <a:r>
                        <a:rPr lang="tr-TR" dirty="0"/>
                        <a:t>2018-19</a:t>
                      </a:r>
                    </a:p>
                  </a:txBody>
                  <a:tcPr/>
                </a:tc>
                <a:tc>
                  <a:txBody>
                    <a:bodyPr/>
                    <a:lstStyle/>
                    <a:p>
                      <a:pPr algn="ctr"/>
                      <a:r>
                        <a:rPr lang="tr-TR" dirty="0"/>
                        <a:t>2019-20</a:t>
                      </a:r>
                    </a:p>
                  </a:txBody>
                  <a:tcPr/>
                </a:tc>
                <a:tc>
                  <a:txBody>
                    <a:bodyPr/>
                    <a:lstStyle/>
                    <a:p>
                      <a:pPr algn="ctr"/>
                      <a:r>
                        <a:rPr lang="tr-TR" dirty="0"/>
                        <a:t>2020-21</a:t>
                      </a:r>
                    </a:p>
                  </a:txBody>
                  <a:tcPr/>
                </a:tc>
                <a:tc>
                  <a:txBody>
                    <a:bodyPr/>
                    <a:lstStyle/>
                    <a:p>
                      <a:pPr algn="ctr"/>
                      <a:r>
                        <a:rPr lang="tr-TR" dirty="0"/>
                        <a:t>2021-22</a:t>
                      </a:r>
                    </a:p>
                  </a:txBody>
                  <a:tcPr/>
                </a:tc>
                <a:tc>
                  <a:txBody>
                    <a:bodyPr/>
                    <a:lstStyle/>
                    <a:p>
                      <a:pPr algn="ctr"/>
                      <a:r>
                        <a:rPr lang="tr-TR" dirty="0"/>
                        <a:t>2022-23</a:t>
                      </a:r>
                    </a:p>
                  </a:txBody>
                  <a:tcPr/>
                </a:tc>
                <a:extLst>
                  <a:ext uri="{0D108BD9-81ED-4DB2-BD59-A6C34878D82A}">
                    <a16:rowId xmlns:a16="http://schemas.microsoft.com/office/drawing/2014/main" val="10000"/>
                  </a:ext>
                </a:extLst>
              </a:tr>
              <a:tr h="354901">
                <a:tc>
                  <a:txBody>
                    <a:bodyPr/>
                    <a:lstStyle/>
                    <a:p>
                      <a:pPr marL="342900" indent="-342900">
                        <a:buFont typeface="+mj-lt"/>
                        <a:buNone/>
                      </a:pPr>
                      <a:r>
                        <a:rPr lang="tr-TR" dirty="0"/>
                        <a:t>1</a:t>
                      </a:r>
                    </a:p>
                  </a:txBody>
                  <a:tcPr/>
                </a:tc>
                <a:tc>
                  <a:txBody>
                    <a:bodyPr/>
                    <a:lstStyle/>
                    <a:p>
                      <a:r>
                        <a:rPr lang="tr-TR" dirty="0"/>
                        <a:t>Öğretmen Sayısı</a:t>
                      </a:r>
                    </a:p>
                  </a:txBody>
                  <a:tcPr/>
                </a:tc>
                <a:tc>
                  <a:txBody>
                    <a:bodyPr/>
                    <a:lstStyle/>
                    <a:p>
                      <a:pPr algn="ctr"/>
                      <a:r>
                        <a:rPr lang="tr-TR" dirty="0"/>
                        <a:t>6</a:t>
                      </a:r>
                    </a:p>
                  </a:txBody>
                  <a:tcPr/>
                </a:tc>
                <a:tc>
                  <a:txBody>
                    <a:bodyPr/>
                    <a:lstStyle/>
                    <a:p>
                      <a:pPr algn="ctr"/>
                      <a:r>
                        <a:rPr lang="tr-TR" dirty="0"/>
                        <a:t>8</a:t>
                      </a:r>
                    </a:p>
                  </a:txBody>
                  <a:tcPr/>
                </a:tc>
                <a:tc>
                  <a:txBody>
                    <a:bodyPr/>
                    <a:lstStyle/>
                    <a:p>
                      <a:pPr algn="ctr"/>
                      <a:r>
                        <a:rPr lang="tr-TR" dirty="0"/>
                        <a:t>9</a:t>
                      </a:r>
                    </a:p>
                  </a:txBody>
                  <a:tcPr/>
                </a:tc>
                <a:tc>
                  <a:txBody>
                    <a:bodyPr/>
                    <a:lstStyle/>
                    <a:p>
                      <a:pPr algn="ctr"/>
                      <a:r>
                        <a:rPr lang="tr-TR" dirty="0"/>
                        <a:t>14</a:t>
                      </a:r>
                    </a:p>
                  </a:txBody>
                  <a:tcPr/>
                </a:tc>
                <a:tc>
                  <a:txBody>
                    <a:bodyPr/>
                    <a:lstStyle/>
                    <a:p>
                      <a:pPr algn="ctr"/>
                      <a:r>
                        <a:rPr lang="tr-TR" dirty="0"/>
                        <a:t>18</a:t>
                      </a:r>
                    </a:p>
                  </a:txBody>
                  <a:tcPr/>
                </a:tc>
                <a:extLst>
                  <a:ext uri="{0D108BD9-81ED-4DB2-BD59-A6C34878D82A}">
                    <a16:rowId xmlns:a16="http://schemas.microsoft.com/office/drawing/2014/main" val="10001"/>
                  </a:ext>
                </a:extLst>
              </a:tr>
              <a:tr h="354901">
                <a:tc>
                  <a:txBody>
                    <a:bodyPr/>
                    <a:lstStyle/>
                    <a:p>
                      <a:pPr marL="342900" indent="-342900">
                        <a:buFont typeface="+mj-lt"/>
                        <a:buNone/>
                      </a:pPr>
                      <a:r>
                        <a:rPr lang="tr-TR" dirty="0"/>
                        <a:t>2</a:t>
                      </a:r>
                    </a:p>
                  </a:txBody>
                  <a:tcPr/>
                </a:tc>
                <a:tc>
                  <a:txBody>
                    <a:bodyPr/>
                    <a:lstStyle/>
                    <a:p>
                      <a:r>
                        <a:rPr lang="tr-TR" dirty="0"/>
                        <a:t>Öğrenci Sayısı</a:t>
                      </a:r>
                    </a:p>
                  </a:txBody>
                  <a:tcPr/>
                </a:tc>
                <a:tc>
                  <a:txBody>
                    <a:bodyPr/>
                    <a:lstStyle/>
                    <a:p>
                      <a:pPr algn="ctr"/>
                      <a:r>
                        <a:rPr lang="tr-TR" dirty="0"/>
                        <a:t>74</a:t>
                      </a:r>
                    </a:p>
                  </a:txBody>
                  <a:tcPr/>
                </a:tc>
                <a:tc>
                  <a:txBody>
                    <a:bodyPr/>
                    <a:lstStyle/>
                    <a:p>
                      <a:pPr algn="ctr"/>
                      <a:r>
                        <a:rPr lang="tr-TR" dirty="0"/>
                        <a:t>95</a:t>
                      </a:r>
                    </a:p>
                  </a:txBody>
                  <a:tcPr/>
                </a:tc>
                <a:tc>
                  <a:txBody>
                    <a:bodyPr/>
                    <a:lstStyle/>
                    <a:p>
                      <a:pPr algn="ctr"/>
                      <a:r>
                        <a:rPr lang="tr-TR" dirty="0"/>
                        <a:t>99</a:t>
                      </a:r>
                    </a:p>
                  </a:txBody>
                  <a:tcPr/>
                </a:tc>
                <a:tc>
                  <a:txBody>
                    <a:bodyPr/>
                    <a:lstStyle/>
                    <a:p>
                      <a:pPr algn="ctr"/>
                      <a:r>
                        <a:rPr lang="tr-TR" dirty="0"/>
                        <a:t>--</a:t>
                      </a:r>
                    </a:p>
                  </a:txBody>
                  <a:tcPr/>
                </a:tc>
                <a:tc>
                  <a:txBody>
                    <a:bodyPr/>
                    <a:lstStyle/>
                    <a:p>
                      <a:pPr algn="ctr"/>
                      <a:r>
                        <a:rPr lang="tr-TR" dirty="0"/>
                        <a:t>134</a:t>
                      </a:r>
                    </a:p>
                  </a:txBody>
                  <a:tcPr/>
                </a:tc>
                <a:extLst>
                  <a:ext uri="{0D108BD9-81ED-4DB2-BD59-A6C34878D82A}">
                    <a16:rowId xmlns:a16="http://schemas.microsoft.com/office/drawing/2014/main" val="10002"/>
                  </a:ext>
                </a:extLst>
              </a:tr>
              <a:tr h="354901">
                <a:tc>
                  <a:txBody>
                    <a:bodyPr/>
                    <a:lstStyle/>
                    <a:p>
                      <a:pPr marL="342900" indent="-342900">
                        <a:buFont typeface="+mj-lt"/>
                        <a:buNone/>
                      </a:pPr>
                      <a:r>
                        <a:rPr lang="tr-TR" dirty="0"/>
                        <a:t>3</a:t>
                      </a:r>
                    </a:p>
                  </a:txBody>
                  <a:tcPr/>
                </a:tc>
                <a:tc>
                  <a:txBody>
                    <a:bodyPr/>
                    <a:lstStyle/>
                    <a:p>
                      <a:r>
                        <a:rPr lang="tr-TR" dirty="0"/>
                        <a:t>Fiziki Kapasite /Atölye</a:t>
                      </a:r>
                      <a:r>
                        <a:rPr lang="tr-TR" baseline="0" dirty="0"/>
                        <a:t> Sayısı</a:t>
                      </a:r>
                      <a:endParaRPr lang="tr-TR" dirty="0"/>
                    </a:p>
                  </a:txBody>
                  <a:tcPr/>
                </a:tc>
                <a:tc>
                  <a:txBody>
                    <a:bodyPr/>
                    <a:lstStyle/>
                    <a:p>
                      <a:pPr algn="ctr"/>
                      <a:r>
                        <a:rPr lang="tr-TR" dirty="0"/>
                        <a:t>0</a:t>
                      </a:r>
                    </a:p>
                  </a:txBody>
                  <a:tcPr/>
                </a:tc>
                <a:tc>
                  <a:txBody>
                    <a:bodyPr/>
                    <a:lstStyle/>
                    <a:p>
                      <a:pPr algn="ctr"/>
                      <a:r>
                        <a:rPr lang="tr-TR" dirty="0"/>
                        <a:t>2</a:t>
                      </a:r>
                    </a:p>
                  </a:txBody>
                  <a:tcPr/>
                </a:tc>
                <a:tc>
                  <a:txBody>
                    <a:bodyPr/>
                    <a:lstStyle/>
                    <a:p>
                      <a:pPr algn="ctr"/>
                      <a:r>
                        <a:rPr lang="tr-TR" dirty="0"/>
                        <a:t>8</a:t>
                      </a:r>
                    </a:p>
                  </a:txBody>
                  <a:tcPr/>
                </a:tc>
                <a:tc>
                  <a:txBody>
                    <a:bodyPr/>
                    <a:lstStyle/>
                    <a:p>
                      <a:pPr algn="ctr"/>
                      <a:r>
                        <a:rPr lang="tr-TR" dirty="0"/>
                        <a:t>8</a:t>
                      </a:r>
                    </a:p>
                  </a:txBody>
                  <a:tcPr/>
                </a:tc>
                <a:tc>
                  <a:txBody>
                    <a:bodyPr/>
                    <a:lstStyle/>
                    <a:p>
                      <a:pPr algn="ctr"/>
                      <a:r>
                        <a:rPr lang="tr-TR" dirty="0"/>
                        <a:t>8</a:t>
                      </a:r>
                    </a:p>
                  </a:txBody>
                  <a:tcPr/>
                </a:tc>
                <a:extLst>
                  <a:ext uri="{0D108BD9-81ED-4DB2-BD59-A6C34878D82A}">
                    <a16:rowId xmlns:a16="http://schemas.microsoft.com/office/drawing/2014/main" val="10003"/>
                  </a:ext>
                </a:extLst>
              </a:tr>
              <a:tr h="354901">
                <a:tc>
                  <a:txBody>
                    <a:bodyPr/>
                    <a:lstStyle/>
                    <a:p>
                      <a:pPr marL="342900" indent="-342900">
                        <a:buFont typeface="+mj-lt"/>
                        <a:buNone/>
                      </a:pPr>
                      <a:r>
                        <a:rPr lang="tr-TR" dirty="0"/>
                        <a:t>4</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a:t>Fiziki Kapasite /Kütüphane</a:t>
                      </a:r>
                      <a:r>
                        <a:rPr lang="tr-TR" baseline="0" dirty="0"/>
                        <a:t> Sayısı</a:t>
                      </a:r>
                      <a:endParaRPr lang="tr-TR" dirty="0"/>
                    </a:p>
                  </a:txBody>
                  <a:tcPr/>
                </a:tc>
                <a:tc>
                  <a:txBody>
                    <a:bodyPr/>
                    <a:lstStyle/>
                    <a:p>
                      <a:pPr algn="ctr"/>
                      <a:r>
                        <a:rPr lang="tr-TR" dirty="0"/>
                        <a:t>0</a:t>
                      </a:r>
                    </a:p>
                  </a:txBody>
                  <a:tcPr/>
                </a:tc>
                <a:tc>
                  <a:txBody>
                    <a:bodyPr/>
                    <a:lstStyle/>
                    <a:p>
                      <a:pPr algn="ctr"/>
                      <a:r>
                        <a:rPr lang="tr-TR" dirty="0"/>
                        <a:t>0</a:t>
                      </a:r>
                    </a:p>
                  </a:txBody>
                  <a:tcPr/>
                </a:tc>
                <a:tc>
                  <a:txBody>
                    <a:bodyPr/>
                    <a:lstStyle/>
                    <a:p>
                      <a:pPr algn="ctr"/>
                      <a:r>
                        <a:rPr lang="tr-TR" dirty="0"/>
                        <a:t>1</a:t>
                      </a:r>
                    </a:p>
                  </a:txBody>
                  <a:tcPr/>
                </a:tc>
                <a:tc>
                  <a:txBody>
                    <a:bodyPr/>
                    <a:lstStyle/>
                    <a:p>
                      <a:pPr algn="ctr"/>
                      <a:r>
                        <a:rPr lang="tr-TR" dirty="0"/>
                        <a:t>1</a:t>
                      </a:r>
                    </a:p>
                  </a:txBody>
                  <a:tcPr/>
                </a:tc>
                <a:tc>
                  <a:txBody>
                    <a:bodyPr/>
                    <a:lstStyle/>
                    <a:p>
                      <a:pPr algn="ctr"/>
                      <a:r>
                        <a:rPr lang="tr-TR" dirty="0"/>
                        <a:t>1</a:t>
                      </a:r>
                    </a:p>
                  </a:txBody>
                  <a:tcPr/>
                </a:tc>
                <a:extLst>
                  <a:ext uri="{0D108BD9-81ED-4DB2-BD59-A6C34878D82A}">
                    <a16:rowId xmlns:a16="http://schemas.microsoft.com/office/drawing/2014/main" val="10004"/>
                  </a:ext>
                </a:extLst>
              </a:tr>
              <a:tr h="354901">
                <a:tc>
                  <a:txBody>
                    <a:bodyPr/>
                    <a:lstStyle/>
                    <a:p>
                      <a:pPr marL="342900" indent="-342900">
                        <a:buFont typeface="+mj-lt"/>
                        <a:buNone/>
                      </a:pPr>
                      <a:r>
                        <a:rPr lang="tr-TR" dirty="0"/>
                        <a:t>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a:t>Fiziki Kapasite /Sosyal Alan</a:t>
                      </a:r>
                      <a:r>
                        <a:rPr lang="tr-TR" baseline="0" dirty="0"/>
                        <a:t> Sayısı</a:t>
                      </a:r>
                      <a:endParaRPr lang="tr-TR" dirty="0"/>
                    </a:p>
                  </a:txBody>
                  <a:tcPr/>
                </a:tc>
                <a:tc>
                  <a:txBody>
                    <a:bodyPr/>
                    <a:lstStyle/>
                    <a:p>
                      <a:pPr algn="ctr"/>
                      <a:r>
                        <a:rPr lang="tr-TR" dirty="0"/>
                        <a:t>0</a:t>
                      </a:r>
                    </a:p>
                  </a:txBody>
                  <a:tcPr/>
                </a:tc>
                <a:tc>
                  <a:txBody>
                    <a:bodyPr/>
                    <a:lstStyle/>
                    <a:p>
                      <a:pPr algn="ctr"/>
                      <a:r>
                        <a:rPr lang="tr-TR" dirty="0"/>
                        <a:t>2</a:t>
                      </a:r>
                    </a:p>
                  </a:txBody>
                  <a:tcPr/>
                </a:tc>
                <a:tc>
                  <a:txBody>
                    <a:bodyPr/>
                    <a:lstStyle/>
                    <a:p>
                      <a:pPr algn="ctr"/>
                      <a:r>
                        <a:rPr lang="tr-TR" dirty="0"/>
                        <a:t>8</a:t>
                      </a:r>
                    </a:p>
                  </a:txBody>
                  <a:tcPr/>
                </a:tc>
                <a:tc>
                  <a:txBody>
                    <a:bodyPr/>
                    <a:lstStyle/>
                    <a:p>
                      <a:pPr algn="ctr"/>
                      <a:r>
                        <a:rPr lang="tr-TR" dirty="0"/>
                        <a:t>8</a:t>
                      </a:r>
                    </a:p>
                  </a:txBody>
                  <a:tcPr/>
                </a:tc>
                <a:tc>
                  <a:txBody>
                    <a:bodyPr/>
                    <a:lstStyle/>
                    <a:p>
                      <a:pPr algn="ctr"/>
                      <a:r>
                        <a:rPr lang="tr-TR" dirty="0"/>
                        <a:t>8</a:t>
                      </a:r>
                    </a:p>
                  </a:txBody>
                  <a:tcPr/>
                </a:tc>
                <a:extLst>
                  <a:ext uri="{0D108BD9-81ED-4DB2-BD59-A6C34878D82A}">
                    <a16:rowId xmlns:a16="http://schemas.microsoft.com/office/drawing/2014/main" val="10005"/>
                  </a:ext>
                </a:extLst>
              </a:tr>
              <a:tr h="354901">
                <a:tc>
                  <a:txBody>
                    <a:bodyPr/>
                    <a:lstStyle/>
                    <a:p>
                      <a:pPr marL="342900" indent="-342900">
                        <a:buFont typeface="+mj-lt"/>
                        <a:buNone/>
                      </a:pPr>
                      <a:r>
                        <a:rPr lang="tr-TR" dirty="0"/>
                        <a:t>6</a:t>
                      </a:r>
                    </a:p>
                  </a:txBody>
                  <a:tcPr/>
                </a:tc>
                <a:tc>
                  <a:txBody>
                    <a:bodyPr/>
                    <a:lstStyle/>
                    <a:p>
                      <a:r>
                        <a:rPr lang="tr-TR" dirty="0"/>
                        <a:t>Fiziki</a:t>
                      </a:r>
                      <a:r>
                        <a:rPr lang="tr-TR" baseline="0" dirty="0"/>
                        <a:t> Kapasite / Laboratuvar Sayısı</a:t>
                      </a:r>
                      <a:endParaRPr lang="tr-TR" dirty="0"/>
                    </a:p>
                  </a:txBody>
                  <a:tcPr/>
                </a:tc>
                <a:tc>
                  <a:txBody>
                    <a:bodyPr/>
                    <a:lstStyle/>
                    <a:p>
                      <a:pPr algn="ctr"/>
                      <a:r>
                        <a:rPr lang="tr-TR" dirty="0"/>
                        <a:t>0</a:t>
                      </a:r>
                    </a:p>
                  </a:txBody>
                  <a:tcPr/>
                </a:tc>
                <a:tc>
                  <a:txBody>
                    <a:bodyPr/>
                    <a:lstStyle/>
                    <a:p>
                      <a:pPr algn="ctr"/>
                      <a:r>
                        <a:rPr lang="tr-TR" dirty="0"/>
                        <a:t>3</a:t>
                      </a:r>
                    </a:p>
                  </a:txBody>
                  <a:tcPr/>
                </a:tc>
                <a:tc>
                  <a:txBody>
                    <a:bodyPr/>
                    <a:lstStyle/>
                    <a:p>
                      <a:pPr algn="ctr"/>
                      <a:r>
                        <a:rPr lang="tr-TR" dirty="0"/>
                        <a:t>3</a:t>
                      </a:r>
                    </a:p>
                  </a:txBody>
                  <a:tcPr/>
                </a:tc>
                <a:tc>
                  <a:txBody>
                    <a:bodyPr/>
                    <a:lstStyle/>
                    <a:p>
                      <a:pPr algn="ctr"/>
                      <a:r>
                        <a:rPr lang="tr-TR" dirty="0"/>
                        <a:t>3</a:t>
                      </a:r>
                    </a:p>
                  </a:txBody>
                  <a:tcPr/>
                </a:tc>
                <a:tc>
                  <a:txBody>
                    <a:bodyPr/>
                    <a:lstStyle/>
                    <a:p>
                      <a:pPr algn="ctr"/>
                      <a:r>
                        <a:rPr lang="tr-TR" dirty="0"/>
                        <a:t>3</a:t>
                      </a:r>
                    </a:p>
                  </a:txBody>
                  <a:tcPr/>
                </a:tc>
                <a:extLst>
                  <a:ext uri="{0D108BD9-81ED-4DB2-BD59-A6C34878D82A}">
                    <a16:rowId xmlns:a16="http://schemas.microsoft.com/office/drawing/2014/main" val="10006"/>
                  </a:ext>
                </a:extLst>
              </a:tr>
              <a:tr h="354901">
                <a:tc>
                  <a:txBody>
                    <a:bodyPr/>
                    <a:lstStyle/>
                    <a:p>
                      <a:pPr marL="342900" indent="-342900">
                        <a:buFont typeface="+mj-lt"/>
                        <a:buNone/>
                      </a:pPr>
                      <a:r>
                        <a:rPr lang="tr-TR" dirty="0"/>
                        <a:t>7</a:t>
                      </a:r>
                    </a:p>
                  </a:txBody>
                  <a:tcPr/>
                </a:tc>
                <a:tc>
                  <a:txBody>
                    <a:bodyPr/>
                    <a:lstStyle/>
                    <a:p>
                      <a:r>
                        <a:rPr lang="tr-TR" dirty="0"/>
                        <a:t>TÜBİTAK Araştırma Projesi (Yazılan/Bölge/Final)</a:t>
                      </a:r>
                    </a:p>
                  </a:txBody>
                  <a:tcPr/>
                </a:tc>
                <a:tc>
                  <a:txBody>
                    <a:bodyPr/>
                    <a:lstStyle/>
                    <a:p>
                      <a:pPr algn="ctr"/>
                      <a:r>
                        <a:rPr lang="tr-TR" dirty="0"/>
                        <a:t>5/0/0</a:t>
                      </a:r>
                    </a:p>
                  </a:txBody>
                  <a:tcPr/>
                </a:tc>
                <a:tc>
                  <a:txBody>
                    <a:bodyPr/>
                    <a:lstStyle/>
                    <a:p>
                      <a:pPr algn="ctr"/>
                      <a:r>
                        <a:rPr lang="tr-TR" dirty="0"/>
                        <a:t>6/1/0</a:t>
                      </a:r>
                    </a:p>
                  </a:txBody>
                  <a:tcPr/>
                </a:tc>
                <a:tc>
                  <a:txBody>
                    <a:bodyPr/>
                    <a:lstStyle/>
                    <a:p>
                      <a:pPr algn="ctr"/>
                      <a:r>
                        <a:rPr lang="tr-TR" dirty="0"/>
                        <a:t>11/5/2</a:t>
                      </a:r>
                    </a:p>
                  </a:txBody>
                  <a:tcPr/>
                </a:tc>
                <a:tc>
                  <a:txBody>
                    <a:bodyPr/>
                    <a:lstStyle/>
                    <a:p>
                      <a:pPr algn="ctr"/>
                      <a:r>
                        <a:rPr lang="tr-TR" dirty="0"/>
                        <a:t>20</a:t>
                      </a:r>
                    </a:p>
                  </a:txBody>
                  <a:tcPr/>
                </a:tc>
                <a:tc>
                  <a:txBody>
                    <a:bodyPr/>
                    <a:lstStyle/>
                    <a:p>
                      <a:pPr algn="ctr"/>
                      <a:r>
                        <a:rPr lang="tr-TR" dirty="0"/>
                        <a:t>(Hedef) 30</a:t>
                      </a:r>
                    </a:p>
                  </a:txBody>
                  <a:tcPr/>
                </a:tc>
                <a:extLst>
                  <a:ext uri="{0D108BD9-81ED-4DB2-BD59-A6C34878D82A}">
                    <a16:rowId xmlns:a16="http://schemas.microsoft.com/office/drawing/2014/main" val="10007"/>
                  </a:ext>
                </a:extLst>
              </a:tr>
              <a:tr h="354901">
                <a:tc>
                  <a:txBody>
                    <a:bodyPr/>
                    <a:lstStyle/>
                    <a:p>
                      <a:pPr marL="342900" indent="-342900">
                        <a:buFont typeface="+mj-lt"/>
                        <a:buNone/>
                      </a:pPr>
                      <a:r>
                        <a:rPr lang="tr-TR" dirty="0"/>
                        <a:t>8</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a:t>TÜBİTAK Kurumsal Projeler (Yazılan/Uygulanan)</a:t>
                      </a:r>
                    </a:p>
                  </a:txBody>
                  <a:tcPr/>
                </a:tc>
                <a:tc>
                  <a:txBody>
                    <a:bodyPr/>
                    <a:lstStyle/>
                    <a:p>
                      <a:pPr algn="ctr"/>
                      <a:r>
                        <a:rPr lang="tr-TR" dirty="0"/>
                        <a:t>2/2</a:t>
                      </a:r>
                    </a:p>
                  </a:txBody>
                  <a:tcPr/>
                </a:tc>
                <a:tc>
                  <a:txBody>
                    <a:bodyPr/>
                    <a:lstStyle/>
                    <a:p>
                      <a:pPr algn="ctr"/>
                      <a:r>
                        <a:rPr lang="tr-TR" dirty="0"/>
                        <a:t>2/2</a:t>
                      </a:r>
                    </a:p>
                  </a:txBody>
                  <a:tcPr/>
                </a:tc>
                <a:tc>
                  <a:txBody>
                    <a:bodyPr/>
                    <a:lstStyle/>
                    <a:p>
                      <a:pPr algn="ctr"/>
                      <a:r>
                        <a:rPr lang="tr-TR" dirty="0"/>
                        <a:t>3/1</a:t>
                      </a:r>
                    </a:p>
                  </a:txBody>
                  <a:tcPr/>
                </a:tc>
                <a:tc>
                  <a:txBody>
                    <a:bodyPr/>
                    <a:lstStyle/>
                    <a:p>
                      <a:pPr algn="ctr"/>
                      <a:r>
                        <a:rPr lang="tr-TR" dirty="0"/>
                        <a:t>4</a:t>
                      </a:r>
                    </a:p>
                  </a:txBody>
                  <a:tcPr/>
                </a:tc>
                <a:tc>
                  <a:txBody>
                    <a:bodyPr/>
                    <a:lstStyle/>
                    <a:p>
                      <a:pPr algn="ctr"/>
                      <a:r>
                        <a:rPr lang="tr-TR" dirty="0"/>
                        <a:t>(Hedef) 2</a:t>
                      </a:r>
                    </a:p>
                  </a:txBody>
                  <a:tcPr/>
                </a:tc>
                <a:extLst>
                  <a:ext uri="{0D108BD9-81ED-4DB2-BD59-A6C34878D82A}">
                    <a16:rowId xmlns:a16="http://schemas.microsoft.com/office/drawing/2014/main" val="10008"/>
                  </a:ext>
                </a:extLst>
              </a:tr>
              <a:tr h="354901">
                <a:tc>
                  <a:txBody>
                    <a:bodyPr/>
                    <a:lstStyle/>
                    <a:p>
                      <a:pPr marL="342900" indent="-342900">
                        <a:buFont typeface="+mj-lt"/>
                        <a:buNone/>
                      </a:pPr>
                      <a:r>
                        <a:rPr lang="tr-TR" dirty="0"/>
                        <a:t>9</a:t>
                      </a:r>
                    </a:p>
                  </a:txBody>
                  <a:tcPr/>
                </a:tc>
                <a:tc>
                  <a:txBody>
                    <a:bodyPr/>
                    <a:lstStyle/>
                    <a:p>
                      <a:r>
                        <a:rPr lang="tr-TR" dirty="0"/>
                        <a:t>Kalkınma Ajansı Proje Sayısı (Yazılan/Uygulanan)</a:t>
                      </a:r>
                    </a:p>
                  </a:txBody>
                  <a:tcPr/>
                </a:tc>
                <a:tc>
                  <a:txBody>
                    <a:bodyPr/>
                    <a:lstStyle/>
                    <a:p>
                      <a:pPr algn="ctr"/>
                      <a:r>
                        <a:rPr lang="tr-TR" dirty="0"/>
                        <a:t>2/2</a:t>
                      </a:r>
                    </a:p>
                  </a:txBody>
                  <a:tcPr/>
                </a:tc>
                <a:tc>
                  <a:txBody>
                    <a:bodyPr/>
                    <a:lstStyle/>
                    <a:p>
                      <a:pPr algn="ctr"/>
                      <a:r>
                        <a:rPr lang="tr-TR" dirty="0"/>
                        <a:t>2/2</a:t>
                      </a:r>
                    </a:p>
                  </a:txBody>
                  <a:tcPr/>
                </a:tc>
                <a:tc>
                  <a:txBody>
                    <a:bodyPr/>
                    <a:lstStyle/>
                    <a:p>
                      <a:pPr algn="ctr"/>
                      <a:r>
                        <a:rPr lang="tr-TR" dirty="0"/>
                        <a:t>3/2</a:t>
                      </a:r>
                    </a:p>
                  </a:txBody>
                  <a:tcPr/>
                </a:tc>
                <a:tc>
                  <a:txBody>
                    <a:bodyPr/>
                    <a:lstStyle/>
                    <a:p>
                      <a:pPr algn="ctr"/>
                      <a:r>
                        <a:rPr lang="tr-TR" dirty="0"/>
                        <a:t>2</a:t>
                      </a:r>
                    </a:p>
                  </a:txBody>
                  <a:tcPr/>
                </a:tc>
                <a:tc>
                  <a:txBody>
                    <a:bodyPr/>
                    <a:lstStyle/>
                    <a:p>
                      <a:pPr algn="ctr"/>
                      <a:r>
                        <a:rPr lang="tr-TR" dirty="0"/>
                        <a:t>(Hedef) 1</a:t>
                      </a:r>
                    </a:p>
                  </a:txBody>
                  <a:tcPr/>
                </a:tc>
                <a:extLst>
                  <a:ext uri="{0D108BD9-81ED-4DB2-BD59-A6C34878D82A}">
                    <a16:rowId xmlns:a16="http://schemas.microsoft.com/office/drawing/2014/main" val="10009"/>
                  </a:ext>
                </a:extLst>
              </a:tr>
              <a:tr h="354901">
                <a:tc>
                  <a:txBody>
                    <a:bodyPr/>
                    <a:lstStyle/>
                    <a:p>
                      <a:pPr marL="342900" indent="-342900">
                        <a:buFont typeface="+mj-lt"/>
                        <a:buNone/>
                      </a:pPr>
                      <a:r>
                        <a:rPr lang="tr-TR" dirty="0"/>
                        <a:t>10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a:t>TEKNOFEST Projesi</a:t>
                      </a:r>
                      <a:r>
                        <a:rPr lang="tr-TR" baseline="0" dirty="0"/>
                        <a:t> Sayısı (</a:t>
                      </a:r>
                      <a:r>
                        <a:rPr lang="tr-TR" dirty="0"/>
                        <a:t>Yazılan/Yarı Final/Final)</a:t>
                      </a:r>
                    </a:p>
                  </a:txBody>
                  <a:tcPr/>
                </a:tc>
                <a:tc>
                  <a:txBody>
                    <a:bodyPr/>
                    <a:lstStyle/>
                    <a:p>
                      <a:pPr algn="ctr"/>
                      <a:r>
                        <a:rPr lang="tr-TR" dirty="0"/>
                        <a:t>0</a:t>
                      </a:r>
                    </a:p>
                  </a:txBody>
                  <a:tcPr/>
                </a:tc>
                <a:tc>
                  <a:txBody>
                    <a:bodyPr/>
                    <a:lstStyle/>
                    <a:p>
                      <a:pPr algn="ctr"/>
                      <a:r>
                        <a:rPr lang="tr-TR" dirty="0"/>
                        <a:t>0</a:t>
                      </a:r>
                    </a:p>
                  </a:txBody>
                  <a:tcPr/>
                </a:tc>
                <a:tc>
                  <a:txBody>
                    <a:bodyPr/>
                    <a:lstStyle/>
                    <a:p>
                      <a:pPr algn="ctr"/>
                      <a:r>
                        <a:rPr lang="tr-TR" dirty="0"/>
                        <a:t>8/4/2</a:t>
                      </a:r>
                    </a:p>
                  </a:txBody>
                  <a:tcPr/>
                </a:tc>
                <a:tc>
                  <a:txBody>
                    <a:bodyPr/>
                    <a:lstStyle/>
                    <a:p>
                      <a:pPr algn="ctr"/>
                      <a:r>
                        <a:rPr lang="tr-TR" dirty="0"/>
                        <a:t>10</a:t>
                      </a:r>
                    </a:p>
                  </a:txBody>
                  <a:tcPr/>
                </a:tc>
                <a:tc>
                  <a:txBody>
                    <a:bodyPr/>
                    <a:lstStyle/>
                    <a:p>
                      <a:pPr algn="ctr"/>
                      <a:r>
                        <a:rPr lang="tr-TR" dirty="0"/>
                        <a:t>(Hedef) 15</a:t>
                      </a:r>
                    </a:p>
                  </a:txBody>
                  <a:tcPr/>
                </a:tc>
                <a:extLst>
                  <a:ext uri="{0D108BD9-81ED-4DB2-BD59-A6C34878D82A}">
                    <a16:rowId xmlns:a16="http://schemas.microsoft.com/office/drawing/2014/main" val="10010"/>
                  </a:ext>
                </a:extLst>
              </a:tr>
              <a:tr h="354901">
                <a:tc>
                  <a:txBody>
                    <a:bodyPr/>
                    <a:lstStyle/>
                    <a:p>
                      <a:pPr marL="342900" indent="-342900">
                        <a:buFont typeface="+mj-lt"/>
                        <a:buNone/>
                      </a:pPr>
                      <a:r>
                        <a:rPr lang="tr-TR" dirty="0"/>
                        <a:t>11</a:t>
                      </a:r>
                    </a:p>
                  </a:txBody>
                  <a:tcPr/>
                </a:tc>
                <a:tc>
                  <a:txBody>
                    <a:bodyPr/>
                    <a:lstStyle/>
                    <a:p>
                      <a:r>
                        <a:rPr lang="tr-TR" dirty="0"/>
                        <a:t>E-</a:t>
                      </a:r>
                      <a:r>
                        <a:rPr lang="tr-TR" dirty="0" err="1"/>
                        <a:t>Twinning</a:t>
                      </a:r>
                      <a:r>
                        <a:rPr lang="tr-TR" dirty="0"/>
                        <a:t> Projesi Sayısı</a:t>
                      </a:r>
                    </a:p>
                  </a:txBody>
                  <a:tcPr/>
                </a:tc>
                <a:tc>
                  <a:txBody>
                    <a:bodyPr/>
                    <a:lstStyle/>
                    <a:p>
                      <a:pPr algn="ctr"/>
                      <a:r>
                        <a:rPr lang="tr-TR" dirty="0"/>
                        <a:t>1</a:t>
                      </a:r>
                    </a:p>
                  </a:txBody>
                  <a:tcPr/>
                </a:tc>
                <a:tc>
                  <a:txBody>
                    <a:bodyPr/>
                    <a:lstStyle/>
                    <a:p>
                      <a:pPr algn="ctr"/>
                      <a:r>
                        <a:rPr lang="tr-TR" dirty="0"/>
                        <a:t>1</a:t>
                      </a:r>
                    </a:p>
                  </a:txBody>
                  <a:tcPr/>
                </a:tc>
                <a:tc>
                  <a:txBody>
                    <a:bodyPr/>
                    <a:lstStyle/>
                    <a:p>
                      <a:pPr algn="ctr"/>
                      <a:r>
                        <a:rPr lang="tr-TR" dirty="0"/>
                        <a:t>6</a:t>
                      </a:r>
                    </a:p>
                  </a:txBody>
                  <a:tcPr/>
                </a:tc>
                <a:tc>
                  <a:txBody>
                    <a:bodyPr/>
                    <a:lstStyle/>
                    <a:p>
                      <a:pPr algn="ctr"/>
                      <a:r>
                        <a:rPr lang="tr-TR" dirty="0"/>
                        <a:t>4</a:t>
                      </a:r>
                    </a:p>
                  </a:txBody>
                  <a:tcPr/>
                </a:tc>
                <a:tc>
                  <a:txBody>
                    <a:bodyPr/>
                    <a:lstStyle/>
                    <a:p>
                      <a:pPr algn="ctr"/>
                      <a:r>
                        <a:rPr lang="tr-TR" dirty="0"/>
                        <a:t>(Hedef) 3</a:t>
                      </a:r>
                    </a:p>
                  </a:txBody>
                  <a:tcPr/>
                </a:tc>
                <a:extLst>
                  <a:ext uri="{0D108BD9-81ED-4DB2-BD59-A6C34878D82A}">
                    <a16:rowId xmlns:a16="http://schemas.microsoft.com/office/drawing/2014/main" val="10011"/>
                  </a:ext>
                </a:extLst>
              </a:tr>
              <a:tr h="354901">
                <a:tc>
                  <a:txBody>
                    <a:bodyPr/>
                    <a:lstStyle/>
                    <a:p>
                      <a:pPr marL="342900" indent="-342900">
                        <a:buFont typeface="+mj-lt"/>
                        <a:buNone/>
                      </a:pPr>
                      <a:r>
                        <a:rPr lang="tr-TR" dirty="0"/>
                        <a:t>12</a:t>
                      </a:r>
                    </a:p>
                  </a:txBody>
                  <a:tcPr/>
                </a:tc>
                <a:tc>
                  <a:txBody>
                    <a:bodyPr/>
                    <a:lstStyle/>
                    <a:p>
                      <a:r>
                        <a:rPr lang="tr-TR" dirty="0"/>
                        <a:t>Kalite Etiketi</a:t>
                      </a:r>
                      <a:r>
                        <a:rPr lang="tr-TR" baseline="0" dirty="0"/>
                        <a:t> Sayısı</a:t>
                      </a:r>
                      <a:endParaRPr lang="tr-TR" dirty="0"/>
                    </a:p>
                  </a:txBody>
                  <a:tcPr/>
                </a:tc>
                <a:tc>
                  <a:txBody>
                    <a:bodyPr/>
                    <a:lstStyle/>
                    <a:p>
                      <a:pPr algn="ctr"/>
                      <a:r>
                        <a:rPr lang="tr-TR" dirty="0"/>
                        <a:t>0</a:t>
                      </a:r>
                    </a:p>
                  </a:txBody>
                  <a:tcPr/>
                </a:tc>
                <a:tc>
                  <a:txBody>
                    <a:bodyPr/>
                    <a:lstStyle/>
                    <a:p>
                      <a:pPr algn="ctr"/>
                      <a:r>
                        <a:rPr lang="tr-TR" dirty="0"/>
                        <a:t>0</a:t>
                      </a:r>
                    </a:p>
                  </a:txBody>
                  <a:tcPr/>
                </a:tc>
                <a:tc>
                  <a:txBody>
                    <a:bodyPr/>
                    <a:lstStyle/>
                    <a:p>
                      <a:pPr algn="ctr"/>
                      <a:r>
                        <a:rPr lang="tr-TR" dirty="0"/>
                        <a:t>2</a:t>
                      </a:r>
                    </a:p>
                  </a:txBody>
                  <a:tcPr/>
                </a:tc>
                <a:tc>
                  <a:txBody>
                    <a:bodyPr/>
                    <a:lstStyle/>
                    <a:p>
                      <a:pPr algn="ctr"/>
                      <a:r>
                        <a:rPr lang="tr-TR" dirty="0"/>
                        <a:t>4</a:t>
                      </a:r>
                    </a:p>
                  </a:txBody>
                  <a:tcPr/>
                </a:tc>
                <a:tc>
                  <a:txBody>
                    <a:bodyPr/>
                    <a:lstStyle/>
                    <a:p>
                      <a:pPr algn="ctr"/>
                      <a:r>
                        <a:rPr lang="tr-TR" dirty="0"/>
                        <a:t>3</a:t>
                      </a:r>
                    </a:p>
                  </a:txBody>
                  <a:tcPr/>
                </a:tc>
                <a:extLst>
                  <a:ext uri="{0D108BD9-81ED-4DB2-BD59-A6C34878D82A}">
                    <a16:rowId xmlns:a16="http://schemas.microsoft.com/office/drawing/2014/main" val="10012"/>
                  </a:ext>
                </a:extLst>
              </a:tr>
              <a:tr h="354901">
                <a:tc>
                  <a:txBody>
                    <a:bodyPr/>
                    <a:lstStyle/>
                    <a:p>
                      <a:pPr marL="342900" indent="-342900">
                        <a:buFont typeface="+mj-lt"/>
                        <a:buNone/>
                      </a:pPr>
                      <a:r>
                        <a:rPr lang="tr-TR" dirty="0"/>
                        <a:t>13</a:t>
                      </a:r>
                    </a:p>
                  </a:txBody>
                  <a:tcPr/>
                </a:tc>
                <a:tc>
                  <a:txBody>
                    <a:bodyPr/>
                    <a:lstStyle/>
                    <a:p>
                      <a:r>
                        <a:rPr lang="tr-TR" dirty="0"/>
                        <a:t>Patent-FM-Tasarım Başvuru/Tescil/Ret</a:t>
                      </a:r>
                    </a:p>
                  </a:txBody>
                  <a:tcPr/>
                </a:tc>
                <a:tc>
                  <a:txBody>
                    <a:bodyPr/>
                    <a:lstStyle/>
                    <a:p>
                      <a:pPr algn="ctr"/>
                      <a:r>
                        <a:rPr lang="tr-TR" dirty="0"/>
                        <a:t>0</a:t>
                      </a:r>
                    </a:p>
                  </a:txBody>
                  <a:tcPr/>
                </a:tc>
                <a:tc>
                  <a:txBody>
                    <a:bodyPr/>
                    <a:lstStyle/>
                    <a:p>
                      <a:pPr algn="ctr"/>
                      <a:r>
                        <a:rPr lang="tr-TR" dirty="0"/>
                        <a:t>0</a:t>
                      </a:r>
                    </a:p>
                  </a:txBody>
                  <a:tcPr/>
                </a:tc>
                <a:tc>
                  <a:txBody>
                    <a:bodyPr/>
                    <a:lstStyle/>
                    <a:p>
                      <a:pPr algn="ctr"/>
                      <a:r>
                        <a:rPr lang="tr-TR" dirty="0"/>
                        <a:t>103</a:t>
                      </a:r>
                    </a:p>
                  </a:txBody>
                  <a:tcPr/>
                </a:tc>
                <a:tc>
                  <a:txBody>
                    <a:bodyPr/>
                    <a:lstStyle/>
                    <a:p>
                      <a:pPr algn="ctr"/>
                      <a:r>
                        <a:rPr lang="tr-TR" dirty="0"/>
                        <a:t>30</a:t>
                      </a:r>
                    </a:p>
                  </a:txBody>
                  <a:tcPr/>
                </a:tc>
                <a:tc>
                  <a:txBody>
                    <a:bodyPr/>
                    <a:lstStyle/>
                    <a:p>
                      <a:pPr algn="ctr"/>
                      <a:r>
                        <a:rPr lang="tr-TR" dirty="0"/>
                        <a:t>(Hedef) 10</a:t>
                      </a:r>
                    </a:p>
                  </a:txBody>
                  <a:tcPr/>
                </a:tc>
                <a:extLst>
                  <a:ext uri="{0D108BD9-81ED-4DB2-BD59-A6C34878D82A}">
                    <a16:rowId xmlns:a16="http://schemas.microsoft.com/office/drawing/2014/main" val="10013"/>
                  </a:ext>
                </a:extLst>
              </a:tr>
            </a:tbl>
          </a:graphicData>
        </a:graphic>
      </p:graphicFrame>
      <p:pic>
        <p:nvPicPr>
          <p:cNvPr id="4" name="Resim 3">
            <a:extLst>
              <a:ext uri="{FF2B5EF4-FFF2-40B4-BE49-F238E27FC236}">
                <a16:creationId xmlns:a16="http://schemas.microsoft.com/office/drawing/2014/main" id="{A77ABCB1-7C07-6882-6714-53D31BE6E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0012" y="44005"/>
            <a:ext cx="861987" cy="824675"/>
          </a:xfrm>
          <a:prstGeom prst="rect">
            <a:avLst/>
          </a:prstGeom>
        </p:spPr>
      </p:pic>
      <p:pic>
        <p:nvPicPr>
          <p:cNvPr id="6" name="Resim 5">
            <a:extLst>
              <a:ext uri="{FF2B5EF4-FFF2-40B4-BE49-F238E27FC236}">
                <a16:creationId xmlns:a16="http://schemas.microsoft.com/office/drawing/2014/main" id="{057EB876-9097-646F-0BE1-DD0A4ADFCD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936" y="44005"/>
            <a:ext cx="823953" cy="824675"/>
          </a:xfrm>
          <a:prstGeom prst="rect">
            <a:avLst/>
          </a:prstGeom>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17475" y="-92075"/>
            <a:ext cx="9578975" cy="1414463"/>
          </a:xfrm>
        </p:spPr>
        <p:txBody>
          <a:bodyPr rtlCol="0">
            <a:normAutofit fontScale="90000"/>
          </a:bodyPr>
          <a:lstStyle/>
          <a:p>
            <a:pPr eaLnBrk="1" fontAlgn="auto" hangingPunct="1">
              <a:spcAft>
                <a:spcPts val="0"/>
              </a:spcAft>
              <a:defRPr/>
            </a:pPr>
            <a:br>
              <a:rPr lang="tr-TR" b="1" dirty="0"/>
            </a:br>
            <a:endParaRPr lang="tr-TR" b="1" dirty="0">
              <a:solidFill>
                <a:srgbClr val="FF0000"/>
              </a:solidFill>
            </a:endParaRPr>
          </a:p>
        </p:txBody>
      </p:sp>
      <p:pic>
        <p:nvPicPr>
          <p:cNvPr id="23557" name="Picture 3" descr="D:\111\karışık evrak\LOGOLAR\mem_logo_1.jpg"/>
          <p:cNvPicPr>
            <a:picLocks noChangeAspect="1" noChangeArrowheads="1"/>
          </p:cNvPicPr>
          <p:nvPr/>
        </p:nvPicPr>
        <p:blipFill>
          <a:blip r:embed="rId2" cstate="print"/>
          <a:srcRect/>
          <a:stretch>
            <a:fillRect/>
          </a:stretch>
        </p:blipFill>
        <p:spPr bwMode="auto">
          <a:xfrm>
            <a:off x="10439400" y="44450"/>
            <a:ext cx="857250" cy="842963"/>
          </a:xfrm>
          <a:prstGeom prst="rect">
            <a:avLst/>
          </a:prstGeom>
          <a:noFill/>
          <a:ln w="9525">
            <a:noFill/>
            <a:miter lim="800000"/>
            <a:headEnd/>
            <a:tailEnd/>
          </a:ln>
        </p:spPr>
      </p:pic>
      <p:sp>
        <p:nvSpPr>
          <p:cNvPr id="12" name="Başlık 1"/>
          <p:cNvSpPr txBox="1">
            <a:spLocks/>
          </p:cNvSpPr>
          <p:nvPr/>
        </p:nvSpPr>
        <p:spPr>
          <a:xfrm>
            <a:off x="9090025" y="4595813"/>
            <a:ext cx="2930525" cy="1203325"/>
          </a:xfrm>
          <a:prstGeom prst="rect">
            <a:avLst/>
          </a:prstGeom>
        </p:spPr>
        <p:txBody>
          <a:bodyPr anchor="ctr">
            <a:normAutofit fontScale="97500"/>
          </a:bodyPr>
          <a:lstStyle/>
          <a:p>
            <a:pPr algn="ctr" fontAlgn="auto">
              <a:spcAft>
                <a:spcPts val="0"/>
              </a:spcAft>
              <a:defRPr/>
            </a:pPr>
            <a:endParaRPr lang="tr-TR" sz="4400" b="1" dirty="0">
              <a:solidFill>
                <a:srgbClr val="0070C0"/>
              </a:solidFill>
              <a:latin typeface="+mj-lt"/>
              <a:ea typeface="+mj-ea"/>
              <a:cs typeface="+mj-cs"/>
            </a:endParaRPr>
          </a:p>
        </p:txBody>
      </p:sp>
      <p:pic>
        <p:nvPicPr>
          <p:cNvPr id="5" name="Resim 4">
            <a:extLst>
              <a:ext uri="{FF2B5EF4-FFF2-40B4-BE49-F238E27FC236}">
                <a16:creationId xmlns:a16="http://schemas.microsoft.com/office/drawing/2014/main" id="{697E219C-9AB5-F57F-77E0-DD4F2F373C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0012" y="44005"/>
            <a:ext cx="861987" cy="824675"/>
          </a:xfrm>
          <a:prstGeom prst="rect">
            <a:avLst/>
          </a:prstGeom>
        </p:spPr>
      </p:pic>
      <p:pic>
        <p:nvPicPr>
          <p:cNvPr id="7" name="Resim 6">
            <a:extLst>
              <a:ext uri="{FF2B5EF4-FFF2-40B4-BE49-F238E27FC236}">
                <a16:creationId xmlns:a16="http://schemas.microsoft.com/office/drawing/2014/main" id="{67D61933-BF74-A456-0A2F-3CB3215BBB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936" y="44005"/>
            <a:ext cx="823953" cy="824675"/>
          </a:xfrm>
          <a:prstGeom prst="rect">
            <a:avLst/>
          </a:prstGeom>
        </p:spPr>
      </p:pic>
      <p:graphicFrame>
        <p:nvGraphicFramePr>
          <p:cNvPr id="4" name="Tablo 3">
            <a:extLst>
              <a:ext uri="{FF2B5EF4-FFF2-40B4-BE49-F238E27FC236}">
                <a16:creationId xmlns:a16="http://schemas.microsoft.com/office/drawing/2014/main" id="{FC6993A9-22D7-A212-FB80-5C8820A1DD02}"/>
              </a:ext>
            </a:extLst>
          </p:cNvPr>
          <p:cNvGraphicFramePr>
            <a:graphicFrameLocks noGrp="1"/>
          </p:cNvGraphicFramePr>
          <p:nvPr/>
        </p:nvGraphicFramePr>
        <p:xfrm>
          <a:off x="1048624" y="1004761"/>
          <a:ext cx="9966121" cy="5402606"/>
        </p:xfrm>
        <a:graphic>
          <a:graphicData uri="http://schemas.openxmlformats.org/drawingml/2006/table">
            <a:tbl>
              <a:tblPr>
                <a:tableStyleId>{5C22544A-7EE6-4342-B048-85BDC9FD1C3A}</a:tableStyleId>
              </a:tblPr>
              <a:tblGrid>
                <a:gridCol w="482621">
                  <a:extLst>
                    <a:ext uri="{9D8B030D-6E8A-4147-A177-3AD203B41FA5}">
                      <a16:colId xmlns:a16="http://schemas.microsoft.com/office/drawing/2014/main" val="2626298502"/>
                    </a:ext>
                  </a:extLst>
                </a:gridCol>
                <a:gridCol w="6024716">
                  <a:extLst>
                    <a:ext uri="{9D8B030D-6E8A-4147-A177-3AD203B41FA5}">
                      <a16:colId xmlns:a16="http://schemas.microsoft.com/office/drawing/2014/main" val="1806267854"/>
                    </a:ext>
                  </a:extLst>
                </a:gridCol>
                <a:gridCol w="1697217">
                  <a:extLst>
                    <a:ext uri="{9D8B030D-6E8A-4147-A177-3AD203B41FA5}">
                      <a16:colId xmlns:a16="http://schemas.microsoft.com/office/drawing/2014/main" val="3224952608"/>
                    </a:ext>
                  </a:extLst>
                </a:gridCol>
                <a:gridCol w="1761567">
                  <a:extLst>
                    <a:ext uri="{9D8B030D-6E8A-4147-A177-3AD203B41FA5}">
                      <a16:colId xmlns:a16="http://schemas.microsoft.com/office/drawing/2014/main" val="1672208531"/>
                    </a:ext>
                  </a:extLst>
                </a:gridCol>
              </a:tblGrid>
              <a:tr h="254936">
                <a:tc>
                  <a:txBody>
                    <a:bodyPr/>
                    <a:lstStyle/>
                    <a:p>
                      <a:pPr algn="ctr" rtl="0" fontAlgn="ctr"/>
                      <a:r>
                        <a:rPr lang="tr-TR" sz="1200" b="1" u="none" strike="noStrike" dirty="0">
                          <a:solidFill>
                            <a:srgbClr val="FF0000"/>
                          </a:solidFill>
                          <a:effectLst/>
                        </a:rPr>
                        <a:t>Sıra </a:t>
                      </a:r>
                      <a:endParaRPr lang="tr-TR" sz="1200" b="1" i="0" u="none" strike="noStrike" dirty="0">
                        <a:solidFill>
                          <a:srgbClr val="FF0000"/>
                        </a:solidFill>
                        <a:effectLst/>
                        <a:latin typeface="Calibri" panose="020F0502020204030204" pitchFamily="34" charset="0"/>
                      </a:endParaRPr>
                    </a:p>
                  </a:txBody>
                  <a:tcPr marL="2577" marR="2577" marT="2577" marB="0" anchor="ctr">
                    <a:solidFill>
                      <a:schemeClr val="tx2">
                        <a:lumMod val="40000"/>
                        <a:lumOff val="60000"/>
                      </a:schemeClr>
                    </a:solidFill>
                  </a:tcPr>
                </a:tc>
                <a:tc>
                  <a:txBody>
                    <a:bodyPr/>
                    <a:lstStyle/>
                    <a:p>
                      <a:pPr algn="ctr" rtl="0" fontAlgn="ctr"/>
                      <a:r>
                        <a:rPr lang="tr-TR" sz="1200" b="1" u="none" strike="noStrike" dirty="0">
                          <a:solidFill>
                            <a:srgbClr val="FF0000"/>
                          </a:solidFill>
                          <a:effectLst/>
                        </a:rPr>
                        <a:t>Yarışma Türü / Alanı</a:t>
                      </a:r>
                      <a:endParaRPr lang="tr-TR" sz="1200" b="1" i="0" u="none" strike="noStrike" dirty="0">
                        <a:solidFill>
                          <a:srgbClr val="FF0000"/>
                        </a:solidFill>
                        <a:effectLst/>
                        <a:latin typeface="Calibri" panose="020F0502020204030204" pitchFamily="34" charset="0"/>
                      </a:endParaRPr>
                    </a:p>
                  </a:txBody>
                  <a:tcPr marL="2577" marR="2577" marT="2577" marB="0" anchor="ctr">
                    <a:solidFill>
                      <a:schemeClr val="tx2">
                        <a:lumMod val="40000"/>
                        <a:lumOff val="60000"/>
                      </a:schemeClr>
                    </a:solidFill>
                  </a:tcPr>
                </a:tc>
                <a:tc>
                  <a:txBody>
                    <a:bodyPr/>
                    <a:lstStyle/>
                    <a:p>
                      <a:pPr algn="ctr" rtl="0" fontAlgn="ctr"/>
                      <a:r>
                        <a:rPr lang="tr-TR" sz="1200" b="1" u="none" strike="noStrike" dirty="0">
                          <a:solidFill>
                            <a:srgbClr val="FF0000"/>
                          </a:solidFill>
                          <a:effectLst/>
                        </a:rPr>
                        <a:t>Seviye</a:t>
                      </a:r>
                      <a:endParaRPr lang="tr-TR" sz="1200" b="1" i="0" u="none" strike="noStrike" dirty="0">
                        <a:solidFill>
                          <a:srgbClr val="FF0000"/>
                        </a:solidFill>
                        <a:effectLst/>
                        <a:latin typeface="Calibri" panose="020F0502020204030204" pitchFamily="34" charset="0"/>
                      </a:endParaRPr>
                    </a:p>
                  </a:txBody>
                  <a:tcPr marL="2577" marR="2577" marT="2577" marB="0" anchor="ctr">
                    <a:solidFill>
                      <a:schemeClr val="tx2">
                        <a:lumMod val="40000"/>
                        <a:lumOff val="60000"/>
                      </a:schemeClr>
                    </a:solidFill>
                  </a:tcPr>
                </a:tc>
                <a:tc>
                  <a:txBody>
                    <a:bodyPr/>
                    <a:lstStyle/>
                    <a:p>
                      <a:pPr algn="ctr" rtl="0" fontAlgn="ctr"/>
                      <a:r>
                        <a:rPr lang="tr-TR" sz="1200" b="1" u="none" strike="noStrike" dirty="0">
                          <a:solidFill>
                            <a:srgbClr val="FF0000"/>
                          </a:solidFill>
                          <a:effectLst/>
                        </a:rPr>
                        <a:t>Derece</a:t>
                      </a:r>
                      <a:endParaRPr lang="tr-TR" sz="1200" b="1" i="0" u="none" strike="noStrike" dirty="0">
                        <a:solidFill>
                          <a:srgbClr val="FF0000"/>
                        </a:solidFill>
                        <a:effectLst/>
                        <a:latin typeface="Calibri" panose="020F0502020204030204" pitchFamily="34" charset="0"/>
                      </a:endParaRPr>
                    </a:p>
                  </a:txBody>
                  <a:tcPr marL="2577" marR="2577" marT="2577" marB="0" anchor="ctr">
                    <a:solidFill>
                      <a:schemeClr val="tx2">
                        <a:lumMod val="40000"/>
                        <a:lumOff val="60000"/>
                      </a:schemeClr>
                    </a:solidFill>
                  </a:tcPr>
                </a:tc>
                <a:extLst>
                  <a:ext uri="{0D108BD9-81ED-4DB2-BD59-A6C34878D82A}">
                    <a16:rowId xmlns:a16="http://schemas.microsoft.com/office/drawing/2014/main" val="3800158822"/>
                  </a:ext>
                </a:extLst>
              </a:tr>
              <a:tr h="233985">
                <a:tc>
                  <a:txBody>
                    <a:bodyPr/>
                    <a:lstStyle/>
                    <a:p>
                      <a:pPr algn="ctr" rtl="0" fontAlgn="ctr"/>
                      <a:r>
                        <a:rPr lang="tr-TR" sz="1100" b="1" u="none" strike="noStrike" dirty="0">
                          <a:solidFill>
                            <a:srgbClr val="FF0000"/>
                          </a:solidFill>
                          <a:effectLst/>
                        </a:rPr>
                        <a:t>1</a:t>
                      </a:r>
                      <a:endParaRPr lang="tr-TR" sz="1100" b="1" i="0" u="none" strike="noStrike" dirty="0">
                        <a:solidFill>
                          <a:srgbClr val="FF0000"/>
                        </a:solidFill>
                        <a:effectLst/>
                        <a:latin typeface="Calibri" panose="020F0502020204030204" pitchFamily="34" charset="0"/>
                      </a:endParaRPr>
                    </a:p>
                  </a:txBody>
                  <a:tcPr marL="2577" marR="2577" marT="2577" marB="0" anchor="ctr"/>
                </a:tc>
                <a:tc>
                  <a:txBody>
                    <a:bodyPr/>
                    <a:lstStyle/>
                    <a:p>
                      <a:pPr algn="l" rtl="0" fontAlgn="ctr"/>
                      <a:r>
                        <a:rPr lang="tr-TR" sz="1100" u="none" strike="noStrike">
                          <a:effectLst/>
                        </a:rPr>
                        <a:t>BİLSEM'ler Arası "Artvin Türküleri Öykü Yarışması" (2022)</a:t>
                      </a:r>
                      <a:endParaRPr lang="tr-TR" sz="1100" b="0" i="0" u="none" strike="noStrike">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dirty="0">
                          <a:effectLst/>
                        </a:rPr>
                        <a:t>İlkokul</a:t>
                      </a:r>
                      <a:endParaRPr lang="tr-TR" sz="1100" b="0" i="0" u="none" strike="noStrike" dirty="0">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dirty="0">
                          <a:effectLst/>
                        </a:rPr>
                        <a:t>Türkiye 1.’liği</a:t>
                      </a:r>
                      <a:endParaRPr lang="tr-TR" sz="1100" b="0" i="0" u="none" strike="noStrike" dirty="0">
                        <a:solidFill>
                          <a:srgbClr val="000000"/>
                        </a:solidFill>
                        <a:effectLst/>
                        <a:latin typeface="Calibri" panose="020F0502020204030204" pitchFamily="34" charset="0"/>
                      </a:endParaRPr>
                    </a:p>
                  </a:txBody>
                  <a:tcPr marL="2577" marR="2577" marT="2577" marB="0" anchor="ctr"/>
                </a:tc>
                <a:extLst>
                  <a:ext uri="{0D108BD9-81ED-4DB2-BD59-A6C34878D82A}">
                    <a16:rowId xmlns:a16="http://schemas.microsoft.com/office/drawing/2014/main" val="1776675724"/>
                  </a:ext>
                </a:extLst>
              </a:tr>
              <a:tr h="233985">
                <a:tc>
                  <a:txBody>
                    <a:bodyPr/>
                    <a:lstStyle/>
                    <a:p>
                      <a:pPr algn="ctr" rtl="0" fontAlgn="ctr"/>
                      <a:r>
                        <a:rPr lang="tr-TR" sz="1100" b="1" u="none" strike="noStrike">
                          <a:solidFill>
                            <a:srgbClr val="FF0000"/>
                          </a:solidFill>
                          <a:effectLst/>
                        </a:rPr>
                        <a:t>2</a:t>
                      </a:r>
                      <a:endParaRPr lang="tr-TR" sz="1100" b="1" i="0" u="none" strike="noStrike">
                        <a:solidFill>
                          <a:srgbClr val="FF0000"/>
                        </a:solidFill>
                        <a:effectLst/>
                        <a:latin typeface="Calibri" panose="020F0502020204030204" pitchFamily="34" charset="0"/>
                      </a:endParaRPr>
                    </a:p>
                  </a:txBody>
                  <a:tcPr marL="2577" marR="2577" marT="2577" marB="0" anchor="ctr"/>
                </a:tc>
                <a:tc>
                  <a:txBody>
                    <a:bodyPr/>
                    <a:lstStyle/>
                    <a:p>
                      <a:pPr algn="l" rtl="0" fontAlgn="ctr"/>
                      <a:r>
                        <a:rPr lang="tr-TR" sz="1100" u="none" strike="noStrike">
                          <a:effectLst/>
                        </a:rPr>
                        <a:t>BİLSEM'ler Arası "Fethin Sultanına Methiye Yarışması" (2021)</a:t>
                      </a:r>
                      <a:endParaRPr lang="tr-TR" sz="1100" b="0" i="0" u="none" strike="noStrike">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a:effectLst/>
                        </a:rPr>
                        <a:t>Genel</a:t>
                      </a:r>
                      <a:endParaRPr lang="tr-TR" sz="1100" b="0" i="0" u="none" strike="noStrike">
                        <a:solidFill>
                          <a:srgbClr val="000000"/>
                        </a:solidFill>
                        <a:effectLst/>
                        <a:latin typeface="Calibri" panose="020F0502020204030204" pitchFamily="34" charset="0"/>
                      </a:endParaRPr>
                    </a:p>
                  </a:txBody>
                  <a:tcPr marL="2577" marR="2577" marT="2577"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tr-TR" sz="1100" b="0" i="0" u="none" strike="noStrike" kern="1200" cap="none" spc="0" normalizeH="0" baseline="0" noProof="0">
                          <a:ln>
                            <a:noFill/>
                          </a:ln>
                          <a:solidFill>
                            <a:prstClr val="black"/>
                          </a:solidFill>
                          <a:effectLst/>
                          <a:uLnTx/>
                          <a:uFillTx/>
                          <a:latin typeface="Calibri"/>
                          <a:ea typeface="+mn-ea"/>
                          <a:cs typeface="+mn-cs"/>
                        </a:rPr>
                        <a:t>Türkiye 1.’liği</a:t>
                      </a:r>
                      <a:endParaRPr kumimoji="0" lang="tr-TR"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77" marR="2577" marT="2577" marB="0" anchor="ctr"/>
                </a:tc>
                <a:extLst>
                  <a:ext uri="{0D108BD9-81ED-4DB2-BD59-A6C34878D82A}">
                    <a16:rowId xmlns:a16="http://schemas.microsoft.com/office/drawing/2014/main" val="3666025860"/>
                  </a:ext>
                </a:extLst>
              </a:tr>
              <a:tr h="233985">
                <a:tc>
                  <a:txBody>
                    <a:bodyPr/>
                    <a:lstStyle/>
                    <a:p>
                      <a:pPr algn="ctr" rtl="0" fontAlgn="ctr"/>
                      <a:r>
                        <a:rPr lang="tr-TR" sz="1100" b="1" u="none" strike="noStrike" dirty="0">
                          <a:solidFill>
                            <a:srgbClr val="FF0000"/>
                          </a:solidFill>
                          <a:effectLst/>
                        </a:rPr>
                        <a:t>3</a:t>
                      </a:r>
                      <a:endParaRPr lang="tr-TR" sz="1100" b="1" i="0" u="none" strike="noStrike" dirty="0">
                        <a:solidFill>
                          <a:srgbClr val="FF0000"/>
                        </a:solidFill>
                        <a:effectLst/>
                        <a:latin typeface="Calibri" panose="020F0502020204030204" pitchFamily="34" charset="0"/>
                      </a:endParaRPr>
                    </a:p>
                  </a:txBody>
                  <a:tcPr marL="2577" marR="2577" marT="2577" marB="0" anchor="ctr"/>
                </a:tc>
                <a:tc>
                  <a:txBody>
                    <a:bodyPr/>
                    <a:lstStyle/>
                    <a:p>
                      <a:pPr algn="l" rtl="0" fontAlgn="ctr"/>
                      <a:r>
                        <a:rPr lang="tr-TR" sz="1100" u="none" strike="noStrike">
                          <a:effectLst/>
                        </a:rPr>
                        <a:t>Kalkınma Ajansları Projelerinden Yararlanma Performansı (2021)</a:t>
                      </a:r>
                      <a:endParaRPr lang="tr-TR" sz="1100" b="0" i="0" u="none" strike="noStrike">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a:effectLst/>
                        </a:rPr>
                        <a:t>Genel</a:t>
                      </a:r>
                      <a:endParaRPr lang="tr-TR" sz="1100" b="0" i="0" u="none" strike="noStrike">
                        <a:solidFill>
                          <a:srgbClr val="000000"/>
                        </a:solidFill>
                        <a:effectLst/>
                        <a:latin typeface="Calibri" panose="020F0502020204030204" pitchFamily="34" charset="0"/>
                      </a:endParaRPr>
                    </a:p>
                  </a:txBody>
                  <a:tcPr marL="2577" marR="2577" marT="2577"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tr-TR" sz="1100" b="0" i="0" u="none" strike="noStrike" kern="1200" cap="none" spc="0" normalizeH="0" baseline="0" noProof="0">
                          <a:ln>
                            <a:noFill/>
                          </a:ln>
                          <a:solidFill>
                            <a:prstClr val="black"/>
                          </a:solidFill>
                          <a:effectLst/>
                          <a:uLnTx/>
                          <a:uFillTx/>
                          <a:latin typeface="Calibri"/>
                          <a:ea typeface="+mn-ea"/>
                          <a:cs typeface="+mn-cs"/>
                        </a:rPr>
                        <a:t>Türkiye 1.’liği</a:t>
                      </a:r>
                      <a:endParaRPr kumimoji="0" lang="tr-TR"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77" marR="2577" marT="2577" marB="0" anchor="ctr"/>
                </a:tc>
                <a:extLst>
                  <a:ext uri="{0D108BD9-81ED-4DB2-BD59-A6C34878D82A}">
                    <a16:rowId xmlns:a16="http://schemas.microsoft.com/office/drawing/2014/main" val="2876247521"/>
                  </a:ext>
                </a:extLst>
              </a:tr>
              <a:tr h="233985">
                <a:tc>
                  <a:txBody>
                    <a:bodyPr/>
                    <a:lstStyle/>
                    <a:p>
                      <a:pPr algn="ctr" rtl="0" fontAlgn="ctr"/>
                      <a:r>
                        <a:rPr lang="tr-TR" sz="1100" b="1" u="none" strike="noStrike" dirty="0">
                          <a:solidFill>
                            <a:srgbClr val="FF0000"/>
                          </a:solidFill>
                          <a:effectLst/>
                        </a:rPr>
                        <a:t>4</a:t>
                      </a:r>
                      <a:endParaRPr lang="tr-TR" sz="1100" b="1" i="0" u="none" strike="noStrike" dirty="0">
                        <a:solidFill>
                          <a:srgbClr val="FF0000"/>
                        </a:solidFill>
                        <a:effectLst/>
                        <a:latin typeface="Calibri" panose="020F0502020204030204" pitchFamily="34" charset="0"/>
                      </a:endParaRPr>
                    </a:p>
                  </a:txBody>
                  <a:tcPr marL="2577" marR="2577" marT="2577" marB="0" anchor="ctr"/>
                </a:tc>
                <a:tc>
                  <a:txBody>
                    <a:bodyPr/>
                    <a:lstStyle/>
                    <a:p>
                      <a:pPr algn="l" rtl="0" fontAlgn="ctr"/>
                      <a:r>
                        <a:rPr lang="tr-TR" sz="1100" u="none" strike="noStrike" dirty="0">
                          <a:effectLst/>
                        </a:rPr>
                        <a:t>Kalkınma Ajansları Projelerinden Yararlanma Performansı (2022)</a:t>
                      </a:r>
                      <a:endParaRPr lang="tr-TR" sz="1100" b="0" i="0" u="none" strike="noStrike" dirty="0">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a:effectLst/>
                        </a:rPr>
                        <a:t>Genel</a:t>
                      </a:r>
                      <a:endParaRPr lang="tr-TR" sz="1100" b="0" i="0" u="none" strike="noStrike">
                        <a:solidFill>
                          <a:srgbClr val="000000"/>
                        </a:solidFill>
                        <a:effectLst/>
                        <a:latin typeface="Calibri" panose="020F0502020204030204" pitchFamily="34" charset="0"/>
                      </a:endParaRPr>
                    </a:p>
                  </a:txBody>
                  <a:tcPr marL="2577" marR="2577" marT="2577"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tr-TR" sz="1100" b="0" i="0" u="none" strike="noStrike" kern="1200" cap="none" spc="0" normalizeH="0" baseline="0" noProof="0">
                          <a:ln>
                            <a:noFill/>
                          </a:ln>
                          <a:solidFill>
                            <a:prstClr val="black"/>
                          </a:solidFill>
                          <a:effectLst/>
                          <a:uLnTx/>
                          <a:uFillTx/>
                          <a:latin typeface="Calibri"/>
                          <a:ea typeface="+mn-ea"/>
                          <a:cs typeface="+mn-cs"/>
                        </a:rPr>
                        <a:t>Türkiye 1.’liği</a:t>
                      </a:r>
                      <a:endParaRPr kumimoji="0" lang="tr-TR"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77" marR="2577" marT="2577" marB="0" anchor="ctr"/>
                </a:tc>
                <a:extLst>
                  <a:ext uri="{0D108BD9-81ED-4DB2-BD59-A6C34878D82A}">
                    <a16:rowId xmlns:a16="http://schemas.microsoft.com/office/drawing/2014/main" val="1069032455"/>
                  </a:ext>
                </a:extLst>
              </a:tr>
              <a:tr h="233985">
                <a:tc>
                  <a:txBody>
                    <a:bodyPr/>
                    <a:lstStyle/>
                    <a:p>
                      <a:pPr algn="ctr" rtl="0" fontAlgn="ctr"/>
                      <a:r>
                        <a:rPr lang="tr-TR" sz="1100" b="1" u="none" strike="noStrike" dirty="0">
                          <a:solidFill>
                            <a:srgbClr val="FF0000"/>
                          </a:solidFill>
                          <a:effectLst/>
                        </a:rPr>
                        <a:t>5</a:t>
                      </a:r>
                      <a:endParaRPr lang="tr-TR" sz="1100" b="1" i="0" u="none" strike="noStrike" dirty="0">
                        <a:solidFill>
                          <a:srgbClr val="FF0000"/>
                        </a:solidFill>
                        <a:effectLst/>
                        <a:latin typeface="Calibri" panose="020F0502020204030204" pitchFamily="34" charset="0"/>
                      </a:endParaRPr>
                    </a:p>
                  </a:txBody>
                  <a:tcPr marL="2577" marR="2577" marT="2577" marB="0" anchor="ctr"/>
                </a:tc>
                <a:tc>
                  <a:txBody>
                    <a:bodyPr/>
                    <a:lstStyle/>
                    <a:p>
                      <a:pPr algn="l" rtl="0" fontAlgn="ctr"/>
                      <a:r>
                        <a:rPr lang="tr-TR" sz="1100" u="none" strike="noStrike" dirty="0">
                          <a:effectLst/>
                        </a:rPr>
                        <a:t>Patent-Faydalı Model-Tasarım Tescil Sayısı (2021)</a:t>
                      </a:r>
                      <a:endParaRPr lang="tr-TR" sz="1100" b="0" i="0" u="none" strike="noStrike" dirty="0">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a:effectLst/>
                        </a:rPr>
                        <a:t>Genel</a:t>
                      </a:r>
                      <a:endParaRPr lang="tr-TR" sz="1100" b="0" i="0" u="none" strike="noStrike">
                        <a:solidFill>
                          <a:srgbClr val="000000"/>
                        </a:solidFill>
                        <a:effectLst/>
                        <a:latin typeface="Calibri" panose="020F0502020204030204" pitchFamily="34" charset="0"/>
                      </a:endParaRPr>
                    </a:p>
                  </a:txBody>
                  <a:tcPr marL="2577" marR="2577" marT="2577"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tr-TR" sz="1100" b="0" i="0" u="none" strike="noStrike" kern="1200" cap="none" spc="0" normalizeH="0" baseline="0" noProof="0" dirty="0">
                          <a:ln>
                            <a:noFill/>
                          </a:ln>
                          <a:solidFill>
                            <a:prstClr val="black"/>
                          </a:solidFill>
                          <a:effectLst/>
                          <a:uLnTx/>
                          <a:uFillTx/>
                          <a:latin typeface="Calibri"/>
                          <a:ea typeface="+mn-ea"/>
                          <a:cs typeface="+mn-cs"/>
                        </a:rPr>
                        <a:t>Türkiye 1.’liği</a:t>
                      </a:r>
                      <a:endParaRPr kumimoji="0" lang="tr-TR"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2577" marR="2577" marT="2577" marB="0" anchor="ctr"/>
                </a:tc>
                <a:extLst>
                  <a:ext uri="{0D108BD9-81ED-4DB2-BD59-A6C34878D82A}">
                    <a16:rowId xmlns:a16="http://schemas.microsoft.com/office/drawing/2014/main" val="2629355814"/>
                  </a:ext>
                </a:extLst>
              </a:tr>
              <a:tr h="233985">
                <a:tc>
                  <a:txBody>
                    <a:bodyPr/>
                    <a:lstStyle/>
                    <a:p>
                      <a:pPr algn="ctr" rtl="0" fontAlgn="ctr"/>
                      <a:r>
                        <a:rPr lang="tr-TR" sz="1100" b="1" u="none" strike="noStrike" dirty="0">
                          <a:solidFill>
                            <a:srgbClr val="FF0000"/>
                          </a:solidFill>
                          <a:effectLst/>
                        </a:rPr>
                        <a:t>6</a:t>
                      </a:r>
                      <a:endParaRPr lang="tr-TR" sz="1100" b="1" i="0" u="none" strike="noStrike" dirty="0">
                        <a:solidFill>
                          <a:srgbClr val="FF0000"/>
                        </a:solidFill>
                        <a:effectLst/>
                        <a:latin typeface="Calibri" panose="020F0502020204030204" pitchFamily="34" charset="0"/>
                      </a:endParaRPr>
                    </a:p>
                  </a:txBody>
                  <a:tcPr marL="2577" marR="2577" marT="2577" marB="0" anchor="ctr"/>
                </a:tc>
                <a:tc>
                  <a:txBody>
                    <a:bodyPr/>
                    <a:lstStyle/>
                    <a:p>
                      <a:pPr algn="l" rtl="0" fontAlgn="ctr"/>
                      <a:r>
                        <a:rPr lang="tr-TR" sz="1100" u="none" strike="noStrike" dirty="0">
                          <a:effectLst/>
                        </a:rPr>
                        <a:t>TÜBİTAK 2204-B  / Biyoloji Alanı 2022</a:t>
                      </a:r>
                      <a:endParaRPr lang="tr-TR" sz="1100" b="0" i="0" u="none" strike="noStrike" dirty="0">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dirty="0">
                          <a:effectLst/>
                        </a:rPr>
                        <a:t>Ortaokul</a:t>
                      </a:r>
                      <a:endParaRPr lang="tr-TR" sz="1100" b="0" i="0" u="none" strike="noStrike" dirty="0">
                        <a:solidFill>
                          <a:srgbClr val="000000"/>
                        </a:solidFill>
                        <a:effectLst/>
                        <a:latin typeface="Calibri" panose="020F0502020204030204" pitchFamily="34" charset="0"/>
                      </a:endParaRPr>
                    </a:p>
                  </a:txBody>
                  <a:tcPr marL="2577" marR="2577" marT="2577"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tr-TR" sz="1100" u="none" strike="noStrike" dirty="0">
                          <a:effectLst/>
                        </a:rPr>
                        <a:t>Türkiye 2.’liği</a:t>
                      </a:r>
                      <a:endParaRPr lang="tr-TR" sz="1100" b="0" i="0" u="none" strike="noStrike" dirty="0">
                        <a:solidFill>
                          <a:srgbClr val="000000"/>
                        </a:solidFill>
                        <a:effectLst/>
                        <a:latin typeface="Calibri" panose="020F0502020204030204" pitchFamily="34" charset="0"/>
                      </a:endParaRPr>
                    </a:p>
                  </a:txBody>
                  <a:tcPr marL="2577" marR="2577" marT="2577" marB="0" anchor="ctr"/>
                </a:tc>
                <a:extLst>
                  <a:ext uri="{0D108BD9-81ED-4DB2-BD59-A6C34878D82A}">
                    <a16:rowId xmlns:a16="http://schemas.microsoft.com/office/drawing/2014/main" val="628589925"/>
                  </a:ext>
                </a:extLst>
              </a:tr>
              <a:tr h="233985">
                <a:tc>
                  <a:txBody>
                    <a:bodyPr/>
                    <a:lstStyle/>
                    <a:p>
                      <a:pPr algn="ctr" rtl="0" fontAlgn="ctr"/>
                      <a:r>
                        <a:rPr lang="tr-TR" sz="1100" b="1" u="none" strike="noStrike" dirty="0">
                          <a:solidFill>
                            <a:srgbClr val="FF0000"/>
                          </a:solidFill>
                          <a:effectLst/>
                        </a:rPr>
                        <a:t>7</a:t>
                      </a:r>
                      <a:endParaRPr lang="tr-TR" sz="1100" b="1" i="0" u="none" strike="noStrike" dirty="0">
                        <a:solidFill>
                          <a:srgbClr val="FF0000"/>
                        </a:solidFill>
                        <a:effectLst/>
                        <a:latin typeface="Calibri" panose="020F0502020204030204" pitchFamily="34" charset="0"/>
                      </a:endParaRPr>
                    </a:p>
                  </a:txBody>
                  <a:tcPr marL="2577" marR="2577" marT="2577" marB="0" anchor="ctr"/>
                </a:tc>
                <a:tc>
                  <a:txBody>
                    <a:bodyPr/>
                    <a:lstStyle/>
                    <a:p>
                      <a:pPr algn="l" rtl="0" fontAlgn="ctr"/>
                      <a:r>
                        <a:rPr lang="tr-TR" sz="1100" u="none" strike="noStrike" dirty="0">
                          <a:effectLst/>
                        </a:rPr>
                        <a:t>TÜBİTAK 2204C Lise Öğrencileri Kutup Araştırma Projeleri (2022)</a:t>
                      </a:r>
                      <a:endParaRPr lang="tr-TR" sz="1100" b="0" i="0" u="none" strike="noStrike" dirty="0">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dirty="0">
                          <a:effectLst/>
                        </a:rPr>
                        <a:t>Genel</a:t>
                      </a:r>
                      <a:endParaRPr lang="tr-TR" sz="1100" b="0" i="0" u="none" strike="noStrike" dirty="0">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dirty="0">
                          <a:effectLst/>
                        </a:rPr>
                        <a:t>Türkiye 2.'liği</a:t>
                      </a:r>
                      <a:endParaRPr lang="tr-TR" sz="1100" b="0" i="0" u="none" strike="noStrike" dirty="0">
                        <a:solidFill>
                          <a:srgbClr val="000000"/>
                        </a:solidFill>
                        <a:effectLst/>
                        <a:latin typeface="Calibri" panose="020F0502020204030204" pitchFamily="34" charset="0"/>
                      </a:endParaRPr>
                    </a:p>
                  </a:txBody>
                  <a:tcPr marL="2577" marR="2577" marT="2577" marB="0" anchor="ctr"/>
                </a:tc>
                <a:extLst>
                  <a:ext uri="{0D108BD9-81ED-4DB2-BD59-A6C34878D82A}">
                    <a16:rowId xmlns:a16="http://schemas.microsoft.com/office/drawing/2014/main" val="898459615"/>
                  </a:ext>
                </a:extLst>
              </a:tr>
              <a:tr h="233985">
                <a:tc>
                  <a:txBody>
                    <a:bodyPr/>
                    <a:lstStyle/>
                    <a:p>
                      <a:pPr algn="ctr" rtl="0" fontAlgn="ctr"/>
                      <a:r>
                        <a:rPr lang="tr-TR" sz="1100" b="1" u="none" strike="noStrike" dirty="0">
                          <a:solidFill>
                            <a:srgbClr val="FF0000"/>
                          </a:solidFill>
                          <a:effectLst/>
                        </a:rPr>
                        <a:t>8</a:t>
                      </a:r>
                      <a:endParaRPr lang="tr-TR" sz="1100" b="1" i="0" u="none" strike="noStrike" dirty="0">
                        <a:solidFill>
                          <a:srgbClr val="FF0000"/>
                        </a:solidFill>
                        <a:effectLst/>
                        <a:latin typeface="Calibri" panose="020F0502020204030204" pitchFamily="34" charset="0"/>
                      </a:endParaRPr>
                    </a:p>
                  </a:txBody>
                  <a:tcPr marL="2577" marR="2577" marT="2577" marB="0" anchor="ctr"/>
                </a:tc>
                <a:tc>
                  <a:txBody>
                    <a:bodyPr/>
                    <a:lstStyle/>
                    <a:p>
                      <a:pPr algn="l" rtl="0" fontAlgn="ctr"/>
                      <a:r>
                        <a:rPr lang="tr-TR" sz="1100" u="none" strike="noStrike" dirty="0">
                          <a:effectLst/>
                        </a:rPr>
                        <a:t>Patent-Faydalı Model-Tasarım Tescil Başvuru Performansı (2021)</a:t>
                      </a:r>
                      <a:endParaRPr lang="tr-TR" sz="1100" b="0" i="0" u="none" strike="noStrike" dirty="0">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a:effectLst/>
                        </a:rPr>
                        <a:t>Genel</a:t>
                      </a:r>
                      <a:endParaRPr lang="tr-TR" sz="1100" b="0" i="0" u="none" strike="noStrike">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a:effectLst/>
                        </a:rPr>
                        <a:t>Türkiye İlk 5 </a:t>
                      </a:r>
                      <a:endParaRPr lang="tr-TR" sz="1100" b="0" i="0" u="none" strike="noStrike">
                        <a:solidFill>
                          <a:srgbClr val="000000"/>
                        </a:solidFill>
                        <a:effectLst/>
                        <a:latin typeface="Calibri" panose="020F0502020204030204" pitchFamily="34" charset="0"/>
                      </a:endParaRPr>
                    </a:p>
                  </a:txBody>
                  <a:tcPr marL="2577" marR="2577" marT="2577" marB="0" anchor="ctr"/>
                </a:tc>
                <a:extLst>
                  <a:ext uri="{0D108BD9-81ED-4DB2-BD59-A6C34878D82A}">
                    <a16:rowId xmlns:a16="http://schemas.microsoft.com/office/drawing/2014/main" val="4159071075"/>
                  </a:ext>
                </a:extLst>
              </a:tr>
              <a:tr h="233985">
                <a:tc>
                  <a:txBody>
                    <a:bodyPr/>
                    <a:lstStyle/>
                    <a:p>
                      <a:pPr algn="ctr" rtl="0" fontAlgn="ctr"/>
                      <a:r>
                        <a:rPr lang="tr-TR" sz="1100" b="1" u="none" strike="noStrike" dirty="0">
                          <a:solidFill>
                            <a:srgbClr val="FF0000"/>
                          </a:solidFill>
                          <a:effectLst/>
                        </a:rPr>
                        <a:t>9</a:t>
                      </a:r>
                      <a:endParaRPr lang="tr-TR" sz="1100" b="1" i="0" u="none" strike="noStrike" dirty="0">
                        <a:solidFill>
                          <a:srgbClr val="FF0000"/>
                        </a:solidFill>
                        <a:effectLst/>
                        <a:latin typeface="Calibri" panose="020F0502020204030204" pitchFamily="34" charset="0"/>
                      </a:endParaRPr>
                    </a:p>
                  </a:txBody>
                  <a:tcPr marL="2577" marR="2577" marT="2577" marB="0" anchor="ctr"/>
                </a:tc>
                <a:tc>
                  <a:txBody>
                    <a:bodyPr/>
                    <a:lstStyle/>
                    <a:p>
                      <a:pPr algn="l" rtl="0" fontAlgn="ctr"/>
                      <a:r>
                        <a:rPr lang="tr-TR" sz="1100" u="none" strike="noStrike">
                          <a:effectLst/>
                        </a:rPr>
                        <a:t>Patent-Faydalı Model-Tasarım Tescil Başvuru Performansı (2022)</a:t>
                      </a:r>
                      <a:endParaRPr lang="tr-TR" sz="1100" b="0" i="0" u="none" strike="noStrike">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a:effectLst/>
                        </a:rPr>
                        <a:t>Genel</a:t>
                      </a:r>
                      <a:endParaRPr lang="tr-TR" sz="1100" b="0" i="0" u="none" strike="noStrike">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a:effectLst/>
                        </a:rPr>
                        <a:t>Türkiye İlk 5 </a:t>
                      </a:r>
                      <a:endParaRPr lang="tr-TR" sz="1100" b="0" i="0" u="none" strike="noStrike">
                        <a:solidFill>
                          <a:srgbClr val="000000"/>
                        </a:solidFill>
                        <a:effectLst/>
                        <a:latin typeface="Calibri" panose="020F0502020204030204" pitchFamily="34" charset="0"/>
                      </a:endParaRPr>
                    </a:p>
                  </a:txBody>
                  <a:tcPr marL="2577" marR="2577" marT="2577" marB="0" anchor="ctr"/>
                </a:tc>
                <a:extLst>
                  <a:ext uri="{0D108BD9-81ED-4DB2-BD59-A6C34878D82A}">
                    <a16:rowId xmlns:a16="http://schemas.microsoft.com/office/drawing/2014/main" val="1380524512"/>
                  </a:ext>
                </a:extLst>
              </a:tr>
              <a:tr h="233985">
                <a:tc>
                  <a:txBody>
                    <a:bodyPr/>
                    <a:lstStyle/>
                    <a:p>
                      <a:pPr algn="ctr" rtl="0" fontAlgn="ctr"/>
                      <a:r>
                        <a:rPr lang="tr-TR" sz="1100" b="1" u="none" strike="noStrike" dirty="0">
                          <a:solidFill>
                            <a:srgbClr val="FF0000"/>
                          </a:solidFill>
                          <a:effectLst/>
                        </a:rPr>
                        <a:t>10</a:t>
                      </a:r>
                      <a:endParaRPr lang="tr-TR" sz="1100" b="1" i="0" u="none" strike="noStrike" dirty="0">
                        <a:solidFill>
                          <a:srgbClr val="FF0000"/>
                        </a:solidFill>
                        <a:effectLst/>
                        <a:latin typeface="Calibri" panose="020F0502020204030204" pitchFamily="34" charset="0"/>
                      </a:endParaRPr>
                    </a:p>
                  </a:txBody>
                  <a:tcPr marL="2577" marR="2577" marT="2577" marB="0" anchor="ctr"/>
                </a:tc>
                <a:tc>
                  <a:txBody>
                    <a:bodyPr/>
                    <a:lstStyle/>
                    <a:p>
                      <a:pPr algn="l" rtl="0" fontAlgn="ctr"/>
                      <a:r>
                        <a:rPr lang="tr-TR" sz="1100" u="none" strike="noStrike">
                          <a:effectLst/>
                        </a:rPr>
                        <a:t>Benim Ay Köyüm Resim Seçkisi (2021)</a:t>
                      </a:r>
                      <a:endParaRPr lang="tr-TR" sz="1100" b="0" i="0" u="none" strike="noStrike">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a:effectLst/>
                        </a:rPr>
                        <a:t>Lise</a:t>
                      </a:r>
                      <a:endParaRPr lang="tr-TR" sz="1100" b="0" i="0" u="none" strike="noStrike">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a:effectLst/>
                        </a:rPr>
                        <a:t>Türkiye Üçüncülüğü </a:t>
                      </a:r>
                      <a:endParaRPr lang="tr-TR" sz="1100" b="0" i="0" u="none" strike="noStrike">
                        <a:solidFill>
                          <a:srgbClr val="000000"/>
                        </a:solidFill>
                        <a:effectLst/>
                        <a:latin typeface="Calibri" panose="020F0502020204030204" pitchFamily="34" charset="0"/>
                      </a:endParaRPr>
                    </a:p>
                  </a:txBody>
                  <a:tcPr marL="2577" marR="2577" marT="2577" marB="0" anchor="ctr"/>
                </a:tc>
                <a:extLst>
                  <a:ext uri="{0D108BD9-81ED-4DB2-BD59-A6C34878D82A}">
                    <a16:rowId xmlns:a16="http://schemas.microsoft.com/office/drawing/2014/main" val="1691244406"/>
                  </a:ext>
                </a:extLst>
              </a:tr>
              <a:tr h="233985">
                <a:tc>
                  <a:txBody>
                    <a:bodyPr/>
                    <a:lstStyle/>
                    <a:p>
                      <a:pPr algn="ctr" rtl="0" fontAlgn="ctr"/>
                      <a:r>
                        <a:rPr lang="tr-TR" sz="1100" b="1" u="none" strike="noStrike" dirty="0">
                          <a:solidFill>
                            <a:srgbClr val="FF0000"/>
                          </a:solidFill>
                          <a:effectLst/>
                        </a:rPr>
                        <a:t>11</a:t>
                      </a:r>
                      <a:endParaRPr lang="tr-TR" sz="1100" b="1" i="0" u="none" strike="noStrike" dirty="0">
                        <a:solidFill>
                          <a:srgbClr val="FF0000"/>
                        </a:solidFill>
                        <a:effectLst/>
                        <a:latin typeface="Calibri" panose="020F0502020204030204" pitchFamily="34" charset="0"/>
                      </a:endParaRPr>
                    </a:p>
                  </a:txBody>
                  <a:tcPr marL="2577" marR="2577" marT="2577" marB="0" anchor="ctr"/>
                </a:tc>
                <a:tc>
                  <a:txBody>
                    <a:bodyPr/>
                    <a:lstStyle/>
                    <a:p>
                      <a:pPr algn="l" rtl="0" fontAlgn="ctr"/>
                      <a:r>
                        <a:rPr lang="tr-TR" sz="1100" u="none" strike="noStrike" dirty="0">
                          <a:effectLst/>
                        </a:rPr>
                        <a:t>TEKNOFEST Roket Yarışması ÖTR Aşaması (2022) </a:t>
                      </a:r>
                      <a:endParaRPr lang="tr-TR" sz="1100" b="0" i="0" u="none" strike="noStrike" dirty="0">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dirty="0">
                          <a:effectLst/>
                        </a:rPr>
                        <a:t>Lise</a:t>
                      </a:r>
                      <a:endParaRPr lang="tr-TR" sz="1100" b="0" i="0" u="none" strike="noStrike" dirty="0">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dirty="0">
                          <a:effectLst/>
                        </a:rPr>
                        <a:t>Türkiye Dördüncülüğü</a:t>
                      </a:r>
                      <a:endParaRPr lang="tr-TR" sz="1100" b="0" i="0" u="none" strike="noStrike" dirty="0">
                        <a:solidFill>
                          <a:srgbClr val="000000"/>
                        </a:solidFill>
                        <a:effectLst/>
                        <a:latin typeface="Calibri" panose="020F0502020204030204" pitchFamily="34" charset="0"/>
                      </a:endParaRPr>
                    </a:p>
                  </a:txBody>
                  <a:tcPr marL="2577" marR="2577" marT="2577" marB="0" anchor="ctr"/>
                </a:tc>
                <a:extLst>
                  <a:ext uri="{0D108BD9-81ED-4DB2-BD59-A6C34878D82A}">
                    <a16:rowId xmlns:a16="http://schemas.microsoft.com/office/drawing/2014/main" val="4127412662"/>
                  </a:ext>
                </a:extLst>
              </a:tr>
              <a:tr h="233985">
                <a:tc>
                  <a:txBody>
                    <a:bodyPr/>
                    <a:lstStyle/>
                    <a:p>
                      <a:pPr algn="ctr" rtl="0" fontAlgn="ctr"/>
                      <a:r>
                        <a:rPr lang="tr-TR" sz="1100" b="1" u="none" strike="noStrike" dirty="0">
                          <a:solidFill>
                            <a:srgbClr val="FF0000"/>
                          </a:solidFill>
                          <a:effectLst/>
                        </a:rPr>
                        <a:t>12</a:t>
                      </a:r>
                      <a:endParaRPr lang="tr-TR" sz="1100" b="1" i="0" u="none" strike="noStrike" dirty="0">
                        <a:solidFill>
                          <a:srgbClr val="FF0000"/>
                        </a:solidFill>
                        <a:effectLst/>
                        <a:latin typeface="Calibri" panose="020F0502020204030204" pitchFamily="34" charset="0"/>
                      </a:endParaRPr>
                    </a:p>
                  </a:txBody>
                  <a:tcPr marL="2577" marR="2577" marT="2577" marB="0" anchor="ctr"/>
                </a:tc>
                <a:tc>
                  <a:txBody>
                    <a:bodyPr/>
                    <a:lstStyle/>
                    <a:p>
                      <a:pPr algn="l" rtl="0" fontAlgn="ctr"/>
                      <a:r>
                        <a:rPr lang="tr-TR" sz="1100" u="none" strike="noStrike" dirty="0">
                          <a:effectLst/>
                        </a:rPr>
                        <a:t>TEKNOFEST Roket Yarışması Sonuç Aşaması (2022) </a:t>
                      </a:r>
                      <a:endParaRPr lang="tr-TR" sz="1100" b="0" i="0" u="none" strike="noStrike" dirty="0">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dirty="0">
                          <a:effectLst/>
                        </a:rPr>
                        <a:t>Lise</a:t>
                      </a:r>
                      <a:endParaRPr lang="tr-TR" sz="1100" b="0" i="0" u="none" strike="noStrike" dirty="0">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dirty="0">
                          <a:effectLst/>
                        </a:rPr>
                        <a:t>Türkiye Beşinciliği</a:t>
                      </a:r>
                      <a:endParaRPr lang="tr-TR" sz="1100" b="0" i="0" u="none" strike="noStrike" dirty="0">
                        <a:solidFill>
                          <a:srgbClr val="000000"/>
                        </a:solidFill>
                        <a:effectLst/>
                        <a:latin typeface="Calibri" panose="020F0502020204030204" pitchFamily="34" charset="0"/>
                      </a:endParaRPr>
                    </a:p>
                  </a:txBody>
                  <a:tcPr marL="2577" marR="2577" marT="2577" marB="0" anchor="ctr"/>
                </a:tc>
                <a:extLst>
                  <a:ext uri="{0D108BD9-81ED-4DB2-BD59-A6C34878D82A}">
                    <a16:rowId xmlns:a16="http://schemas.microsoft.com/office/drawing/2014/main" val="2854336196"/>
                  </a:ext>
                </a:extLst>
              </a:tr>
              <a:tr h="233985">
                <a:tc>
                  <a:txBody>
                    <a:bodyPr/>
                    <a:lstStyle/>
                    <a:p>
                      <a:pPr algn="ctr" rtl="0" fontAlgn="ctr"/>
                      <a:r>
                        <a:rPr lang="tr-TR" sz="1100" b="1" u="none" strike="noStrike" dirty="0">
                          <a:solidFill>
                            <a:srgbClr val="FF0000"/>
                          </a:solidFill>
                          <a:effectLst/>
                        </a:rPr>
                        <a:t>13</a:t>
                      </a:r>
                      <a:endParaRPr lang="tr-TR" sz="1100" b="1" i="0" u="none" strike="noStrike" dirty="0">
                        <a:solidFill>
                          <a:srgbClr val="FF0000"/>
                        </a:solidFill>
                        <a:effectLst/>
                        <a:latin typeface="Calibri" panose="020F0502020204030204" pitchFamily="34" charset="0"/>
                      </a:endParaRPr>
                    </a:p>
                  </a:txBody>
                  <a:tcPr marL="2577" marR="2577" marT="2577" marB="0" anchor="ctr"/>
                </a:tc>
                <a:tc>
                  <a:txBody>
                    <a:bodyPr/>
                    <a:lstStyle/>
                    <a:p>
                      <a:pPr algn="l" rtl="0" fontAlgn="ctr"/>
                      <a:r>
                        <a:rPr lang="pl-PL" sz="1100" u="none" strike="noStrike">
                          <a:effectLst/>
                        </a:rPr>
                        <a:t>TÜBİTAK 2204-A  / Fizik Alanı 2021</a:t>
                      </a:r>
                      <a:endParaRPr lang="pl-PL" sz="1100" b="0" i="0" u="none" strike="noStrike">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a:effectLst/>
                        </a:rPr>
                        <a:t>Lise</a:t>
                      </a:r>
                      <a:endParaRPr lang="tr-TR" sz="1100" b="0" i="0" u="none" strike="noStrike">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a:effectLst/>
                        </a:rPr>
                        <a:t>Bölge Birinciliği</a:t>
                      </a:r>
                      <a:endParaRPr lang="tr-TR" sz="1100" b="0" i="0" u="none" strike="noStrike">
                        <a:solidFill>
                          <a:srgbClr val="000000"/>
                        </a:solidFill>
                        <a:effectLst/>
                        <a:latin typeface="Calibri" panose="020F0502020204030204" pitchFamily="34" charset="0"/>
                      </a:endParaRPr>
                    </a:p>
                  </a:txBody>
                  <a:tcPr marL="2577" marR="2577" marT="2577" marB="0" anchor="ctr"/>
                </a:tc>
                <a:extLst>
                  <a:ext uri="{0D108BD9-81ED-4DB2-BD59-A6C34878D82A}">
                    <a16:rowId xmlns:a16="http://schemas.microsoft.com/office/drawing/2014/main" val="3369185161"/>
                  </a:ext>
                </a:extLst>
              </a:tr>
              <a:tr h="233985">
                <a:tc>
                  <a:txBody>
                    <a:bodyPr/>
                    <a:lstStyle/>
                    <a:p>
                      <a:pPr algn="ctr" rtl="0" fontAlgn="ctr"/>
                      <a:r>
                        <a:rPr lang="tr-TR" sz="1100" b="1" u="none" strike="noStrike" dirty="0">
                          <a:solidFill>
                            <a:srgbClr val="FF0000"/>
                          </a:solidFill>
                          <a:effectLst/>
                        </a:rPr>
                        <a:t>14</a:t>
                      </a:r>
                      <a:endParaRPr lang="tr-TR" sz="1100" b="1" i="0" u="none" strike="noStrike" dirty="0">
                        <a:solidFill>
                          <a:srgbClr val="FF0000"/>
                        </a:solidFill>
                        <a:effectLst/>
                        <a:latin typeface="Calibri" panose="020F0502020204030204" pitchFamily="34" charset="0"/>
                      </a:endParaRPr>
                    </a:p>
                  </a:txBody>
                  <a:tcPr marL="2577" marR="2577" marT="2577" marB="0" anchor="ctr"/>
                </a:tc>
                <a:tc>
                  <a:txBody>
                    <a:bodyPr/>
                    <a:lstStyle/>
                    <a:p>
                      <a:pPr algn="l" rtl="0" fontAlgn="ctr"/>
                      <a:r>
                        <a:rPr lang="pl-PL" sz="1100" u="none" strike="noStrike" dirty="0">
                          <a:effectLst/>
                        </a:rPr>
                        <a:t>TÜBİTAK 2204-A  / Fizik Alanı 2022</a:t>
                      </a:r>
                      <a:endParaRPr lang="pl-PL" sz="1100" b="0" i="0" u="none" strike="noStrike" dirty="0">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a:effectLst/>
                        </a:rPr>
                        <a:t>Lise</a:t>
                      </a:r>
                      <a:endParaRPr lang="tr-TR" sz="1100" b="0" i="0" u="none" strike="noStrike">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dirty="0">
                          <a:effectLst/>
                        </a:rPr>
                        <a:t>Bölge Birinciliği</a:t>
                      </a:r>
                      <a:endParaRPr lang="tr-TR" sz="1100" b="0" i="0" u="none" strike="noStrike" dirty="0">
                        <a:solidFill>
                          <a:srgbClr val="000000"/>
                        </a:solidFill>
                        <a:effectLst/>
                        <a:latin typeface="Calibri" panose="020F0502020204030204" pitchFamily="34" charset="0"/>
                      </a:endParaRPr>
                    </a:p>
                  </a:txBody>
                  <a:tcPr marL="2577" marR="2577" marT="2577" marB="0" anchor="ctr"/>
                </a:tc>
                <a:extLst>
                  <a:ext uri="{0D108BD9-81ED-4DB2-BD59-A6C34878D82A}">
                    <a16:rowId xmlns:a16="http://schemas.microsoft.com/office/drawing/2014/main" val="744103486"/>
                  </a:ext>
                </a:extLst>
              </a:tr>
              <a:tr h="233985">
                <a:tc>
                  <a:txBody>
                    <a:bodyPr/>
                    <a:lstStyle/>
                    <a:p>
                      <a:pPr algn="ctr" rtl="0" fontAlgn="ctr"/>
                      <a:r>
                        <a:rPr lang="tr-TR" sz="1100" b="1" u="none" strike="noStrike" dirty="0">
                          <a:solidFill>
                            <a:srgbClr val="FF0000"/>
                          </a:solidFill>
                          <a:effectLst/>
                        </a:rPr>
                        <a:t>15</a:t>
                      </a:r>
                      <a:endParaRPr lang="tr-TR" sz="1100" b="1" i="0" u="none" strike="noStrike" dirty="0">
                        <a:solidFill>
                          <a:srgbClr val="FF0000"/>
                        </a:solidFill>
                        <a:effectLst/>
                        <a:latin typeface="Calibri" panose="020F0502020204030204" pitchFamily="34" charset="0"/>
                      </a:endParaRPr>
                    </a:p>
                  </a:txBody>
                  <a:tcPr marL="2577" marR="2577" marT="2577" marB="0" anchor="ctr"/>
                </a:tc>
                <a:tc>
                  <a:txBody>
                    <a:bodyPr/>
                    <a:lstStyle/>
                    <a:p>
                      <a:pPr algn="l" rtl="0" fontAlgn="ctr"/>
                      <a:r>
                        <a:rPr lang="tr-TR" sz="1100" u="none" strike="noStrike" dirty="0">
                          <a:effectLst/>
                        </a:rPr>
                        <a:t>TÜBİTAK 2204-B  / Fizik Alanı 2021</a:t>
                      </a:r>
                      <a:endParaRPr lang="tr-TR" sz="1100" b="0" i="0" u="none" strike="noStrike" dirty="0">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a:effectLst/>
                        </a:rPr>
                        <a:t>Ortaokul</a:t>
                      </a:r>
                      <a:endParaRPr lang="tr-TR" sz="1100" b="0" i="0" u="none" strike="noStrike">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dirty="0">
                          <a:effectLst/>
                        </a:rPr>
                        <a:t>Bölge Birinciliği</a:t>
                      </a:r>
                      <a:endParaRPr lang="tr-TR" sz="1100" b="0" i="0" u="none" strike="noStrike" dirty="0">
                        <a:solidFill>
                          <a:srgbClr val="000000"/>
                        </a:solidFill>
                        <a:effectLst/>
                        <a:latin typeface="Calibri" panose="020F0502020204030204" pitchFamily="34" charset="0"/>
                      </a:endParaRPr>
                    </a:p>
                  </a:txBody>
                  <a:tcPr marL="2577" marR="2577" marT="2577" marB="0" anchor="ctr"/>
                </a:tc>
                <a:extLst>
                  <a:ext uri="{0D108BD9-81ED-4DB2-BD59-A6C34878D82A}">
                    <a16:rowId xmlns:a16="http://schemas.microsoft.com/office/drawing/2014/main" val="1714788246"/>
                  </a:ext>
                </a:extLst>
              </a:tr>
              <a:tr h="233985">
                <a:tc>
                  <a:txBody>
                    <a:bodyPr/>
                    <a:lstStyle/>
                    <a:p>
                      <a:pPr algn="ctr" rtl="0" fontAlgn="ctr"/>
                      <a:r>
                        <a:rPr lang="tr-TR" sz="1100" b="1" u="none" strike="noStrike" dirty="0">
                          <a:solidFill>
                            <a:srgbClr val="FF0000"/>
                          </a:solidFill>
                          <a:effectLst/>
                        </a:rPr>
                        <a:t>16</a:t>
                      </a:r>
                      <a:endParaRPr lang="tr-TR" sz="1100" b="1" i="0" u="none" strike="noStrike" dirty="0">
                        <a:solidFill>
                          <a:srgbClr val="FF0000"/>
                        </a:solidFill>
                        <a:effectLst/>
                        <a:latin typeface="Calibri" panose="020F0502020204030204" pitchFamily="34" charset="0"/>
                      </a:endParaRPr>
                    </a:p>
                  </a:txBody>
                  <a:tcPr marL="2577" marR="2577" marT="2577" marB="0" anchor="ctr"/>
                </a:tc>
                <a:tc>
                  <a:txBody>
                    <a:bodyPr/>
                    <a:lstStyle/>
                    <a:p>
                      <a:pPr algn="l" rtl="0" fontAlgn="ctr"/>
                      <a:r>
                        <a:rPr lang="tr-TR" sz="1100" u="none" strike="noStrike" dirty="0">
                          <a:effectLst/>
                        </a:rPr>
                        <a:t>TÜBİTAK 2204-B  / Biyoloji Alanı 2022</a:t>
                      </a:r>
                      <a:endParaRPr lang="tr-TR" sz="1100" b="0" i="0" u="none" strike="noStrike" dirty="0">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dirty="0">
                          <a:effectLst/>
                        </a:rPr>
                        <a:t>Ortaokul</a:t>
                      </a:r>
                      <a:endParaRPr lang="tr-TR" sz="1100" b="0" i="0" u="none" strike="noStrike" dirty="0">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dirty="0">
                          <a:effectLst/>
                        </a:rPr>
                        <a:t>Bölge Birinciliği</a:t>
                      </a:r>
                      <a:endParaRPr lang="tr-TR" sz="1100" b="0" i="0" u="none" strike="noStrike" dirty="0">
                        <a:solidFill>
                          <a:srgbClr val="000000"/>
                        </a:solidFill>
                        <a:effectLst/>
                        <a:latin typeface="Calibri" panose="020F0502020204030204" pitchFamily="34" charset="0"/>
                      </a:endParaRPr>
                    </a:p>
                  </a:txBody>
                  <a:tcPr marL="2577" marR="2577" marT="2577" marB="0" anchor="ctr"/>
                </a:tc>
                <a:extLst>
                  <a:ext uri="{0D108BD9-81ED-4DB2-BD59-A6C34878D82A}">
                    <a16:rowId xmlns:a16="http://schemas.microsoft.com/office/drawing/2014/main" val="774836779"/>
                  </a:ext>
                </a:extLst>
              </a:tr>
              <a:tr h="233985">
                <a:tc>
                  <a:txBody>
                    <a:bodyPr/>
                    <a:lstStyle/>
                    <a:p>
                      <a:pPr algn="ctr" rtl="0" fontAlgn="ctr"/>
                      <a:r>
                        <a:rPr lang="tr-TR" sz="1100" b="1" u="none" strike="noStrike" dirty="0">
                          <a:solidFill>
                            <a:srgbClr val="FF0000"/>
                          </a:solidFill>
                          <a:effectLst/>
                        </a:rPr>
                        <a:t>17</a:t>
                      </a:r>
                      <a:endParaRPr lang="tr-TR" sz="1100" b="1" i="0" u="none" strike="noStrike" dirty="0">
                        <a:solidFill>
                          <a:srgbClr val="FF0000"/>
                        </a:solidFill>
                        <a:effectLst/>
                        <a:latin typeface="Calibri" panose="020F0502020204030204" pitchFamily="34" charset="0"/>
                      </a:endParaRPr>
                    </a:p>
                  </a:txBody>
                  <a:tcPr marL="2577" marR="2577" marT="2577" marB="0" anchor="ctr"/>
                </a:tc>
                <a:tc>
                  <a:txBody>
                    <a:bodyPr/>
                    <a:lstStyle/>
                    <a:p>
                      <a:pPr algn="l" rtl="0" fontAlgn="ctr"/>
                      <a:r>
                        <a:rPr lang="tr-TR" sz="1100" u="none" strike="noStrike" dirty="0">
                          <a:effectLst/>
                        </a:rPr>
                        <a:t>TÜBİTAK 2204-B  / Biyoloji Alanı 2022</a:t>
                      </a:r>
                      <a:endParaRPr lang="tr-TR" sz="1100" b="0" i="0" u="none" strike="noStrike" dirty="0">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a:effectLst/>
                        </a:rPr>
                        <a:t>Ortaokul</a:t>
                      </a:r>
                      <a:endParaRPr lang="tr-TR" sz="1100" b="0" i="0" u="none" strike="noStrike">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a:effectLst/>
                        </a:rPr>
                        <a:t>Bölge İkinciliği</a:t>
                      </a:r>
                      <a:endParaRPr lang="tr-TR" sz="1100" b="0" i="0" u="none" strike="noStrike">
                        <a:solidFill>
                          <a:srgbClr val="000000"/>
                        </a:solidFill>
                        <a:effectLst/>
                        <a:latin typeface="Calibri" panose="020F0502020204030204" pitchFamily="34" charset="0"/>
                      </a:endParaRPr>
                    </a:p>
                  </a:txBody>
                  <a:tcPr marL="2577" marR="2577" marT="2577" marB="0" anchor="ctr"/>
                </a:tc>
                <a:extLst>
                  <a:ext uri="{0D108BD9-81ED-4DB2-BD59-A6C34878D82A}">
                    <a16:rowId xmlns:a16="http://schemas.microsoft.com/office/drawing/2014/main" val="61299517"/>
                  </a:ext>
                </a:extLst>
              </a:tr>
              <a:tr h="233985">
                <a:tc>
                  <a:txBody>
                    <a:bodyPr/>
                    <a:lstStyle/>
                    <a:p>
                      <a:pPr algn="ctr" rtl="0" fontAlgn="ctr"/>
                      <a:r>
                        <a:rPr lang="tr-TR" sz="1100" b="1" u="none" strike="noStrike" dirty="0">
                          <a:solidFill>
                            <a:srgbClr val="FF0000"/>
                          </a:solidFill>
                          <a:effectLst/>
                        </a:rPr>
                        <a:t>18</a:t>
                      </a:r>
                      <a:endParaRPr lang="tr-TR" sz="1100" b="1" i="0" u="none" strike="noStrike" dirty="0">
                        <a:solidFill>
                          <a:srgbClr val="FF0000"/>
                        </a:solidFill>
                        <a:effectLst/>
                        <a:latin typeface="Calibri" panose="020F0502020204030204" pitchFamily="34" charset="0"/>
                      </a:endParaRPr>
                    </a:p>
                  </a:txBody>
                  <a:tcPr marL="2577" marR="2577" marT="2577" marB="0" anchor="ctr"/>
                </a:tc>
                <a:tc>
                  <a:txBody>
                    <a:bodyPr/>
                    <a:lstStyle/>
                    <a:p>
                      <a:pPr algn="l" rtl="0" fontAlgn="ctr"/>
                      <a:r>
                        <a:rPr lang="tr-TR" sz="1100" u="none" strike="noStrike" dirty="0">
                          <a:effectLst/>
                        </a:rPr>
                        <a:t>TÜBİTAK 2204-B  / Psikoloji Alanı 2022</a:t>
                      </a:r>
                      <a:endParaRPr lang="tr-TR" sz="1100" b="0" i="0" u="none" strike="noStrike" dirty="0">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a:effectLst/>
                        </a:rPr>
                        <a:t>Ortaokul</a:t>
                      </a:r>
                      <a:endParaRPr lang="tr-TR" sz="1100" b="0" i="0" u="none" strike="noStrike">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a:effectLst/>
                        </a:rPr>
                        <a:t>Bölge Sergisi</a:t>
                      </a:r>
                      <a:endParaRPr lang="tr-TR" sz="1100" b="0" i="0" u="none" strike="noStrike">
                        <a:solidFill>
                          <a:srgbClr val="000000"/>
                        </a:solidFill>
                        <a:effectLst/>
                        <a:latin typeface="Calibri" panose="020F0502020204030204" pitchFamily="34" charset="0"/>
                      </a:endParaRPr>
                    </a:p>
                  </a:txBody>
                  <a:tcPr marL="2577" marR="2577" marT="2577" marB="0" anchor="ctr"/>
                </a:tc>
                <a:extLst>
                  <a:ext uri="{0D108BD9-81ED-4DB2-BD59-A6C34878D82A}">
                    <a16:rowId xmlns:a16="http://schemas.microsoft.com/office/drawing/2014/main" val="3625010513"/>
                  </a:ext>
                </a:extLst>
              </a:tr>
              <a:tr h="233985">
                <a:tc>
                  <a:txBody>
                    <a:bodyPr/>
                    <a:lstStyle/>
                    <a:p>
                      <a:pPr algn="ctr" rtl="0" fontAlgn="ctr"/>
                      <a:r>
                        <a:rPr lang="tr-TR" sz="1100" b="1" u="none" strike="noStrike" dirty="0">
                          <a:solidFill>
                            <a:srgbClr val="FF0000"/>
                          </a:solidFill>
                          <a:effectLst/>
                        </a:rPr>
                        <a:t>19</a:t>
                      </a:r>
                      <a:endParaRPr lang="tr-TR" sz="1100" b="1" i="0" u="none" strike="noStrike" dirty="0">
                        <a:solidFill>
                          <a:srgbClr val="FF0000"/>
                        </a:solidFill>
                        <a:effectLst/>
                        <a:latin typeface="Calibri" panose="020F0502020204030204" pitchFamily="34" charset="0"/>
                      </a:endParaRPr>
                    </a:p>
                  </a:txBody>
                  <a:tcPr marL="2577" marR="2577" marT="2577" marB="0" anchor="ctr"/>
                </a:tc>
                <a:tc>
                  <a:txBody>
                    <a:bodyPr/>
                    <a:lstStyle/>
                    <a:p>
                      <a:pPr algn="l" rtl="0" fontAlgn="ctr"/>
                      <a:r>
                        <a:rPr lang="tr-TR" sz="1100" u="none" strike="noStrike" dirty="0">
                          <a:effectLst/>
                        </a:rPr>
                        <a:t>TÜBİTAK 2204-B  / Tarih Alanı 2022</a:t>
                      </a:r>
                      <a:endParaRPr lang="tr-TR" sz="1100" b="0" i="0" u="none" strike="noStrike" dirty="0">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a:effectLst/>
                        </a:rPr>
                        <a:t>Ortaokul</a:t>
                      </a:r>
                      <a:endParaRPr lang="tr-TR" sz="1100" b="0" i="0" u="none" strike="noStrike">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a:effectLst/>
                        </a:rPr>
                        <a:t>Bölge Sergisi</a:t>
                      </a:r>
                      <a:endParaRPr lang="tr-TR" sz="1100" b="0" i="0" u="none" strike="noStrike">
                        <a:solidFill>
                          <a:srgbClr val="000000"/>
                        </a:solidFill>
                        <a:effectLst/>
                        <a:latin typeface="Calibri" panose="020F0502020204030204" pitchFamily="34" charset="0"/>
                      </a:endParaRPr>
                    </a:p>
                  </a:txBody>
                  <a:tcPr marL="2577" marR="2577" marT="2577" marB="0" anchor="ctr"/>
                </a:tc>
                <a:extLst>
                  <a:ext uri="{0D108BD9-81ED-4DB2-BD59-A6C34878D82A}">
                    <a16:rowId xmlns:a16="http://schemas.microsoft.com/office/drawing/2014/main" val="3192283800"/>
                  </a:ext>
                </a:extLst>
              </a:tr>
              <a:tr h="233985">
                <a:tc>
                  <a:txBody>
                    <a:bodyPr/>
                    <a:lstStyle/>
                    <a:p>
                      <a:pPr algn="ctr" rtl="0" fontAlgn="ctr"/>
                      <a:r>
                        <a:rPr lang="tr-TR" sz="1100" b="1" u="none" strike="noStrike">
                          <a:solidFill>
                            <a:srgbClr val="FF0000"/>
                          </a:solidFill>
                          <a:effectLst/>
                        </a:rPr>
                        <a:t>20</a:t>
                      </a:r>
                      <a:endParaRPr lang="tr-TR" sz="1100" b="1" i="0" u="none" strike="noStrike">
                        <a:solidFill>
                          <a:srgbClr val="FF0000"/>
                        </a:solidFill>
                        <a:effectLst/>
                        <a:latin typeface="Calibri" panose="020F0502020204030204" pitchFamily="34" charset="0"/>
                      </a:endParaRPr>
                    </a:p>
                  </a:txBody>
                  <a:tcPr marL="2577" marR="2577" marT="2577" marB="0" anchor="ctr"/>
                </a:tc>
                <a:tc>
                  <a:txBody>
                    <a:bodyPr/>
                    <a:lstStyle/>
                    <a:p>
                      <a:pPr algn="l" rtl="0" fontAlgn="ctr"/>
                      <a:r>
                        <a:rPr lang="tr-TR" sz="1100" u="none" strike="noStrike" dirty="0">
                          <a:effectLst/>
                        </a:rPr>
                        <a:t> 4 İl BİLSEM'ler Arası Satranç Turnuvası (2021)</a:t>
                      </a:r>
                      <a:endParaRPr lang="tr-TR" sz="1100" b="0" i="0" u="none" strike="noStrike" dirty="0">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dirty="0">
                          <a:effectLst/>
                        </a:rPr>
                        <a:t>Ortaokul </a:t>
                      </a:r>
                      <a:endParaRPr lang="tr-TR" sz="1100" b="0" i="0" u="none" strike="noStrike" dirty="0">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dirty="0">
                          <a:effectLst/>
                        </a:rPr>
                        <a:t>Bölge Üçüncülüğü</a:t>
                      </a:r>
                      <a:endParaRPr lang="tr-TR" sz="1100" b="0" i="0" u="none" strike="noStrike" dirty="0">
                        <a:solidFill>
                          <a:srgbClr val="000000"/>
                        </a:solidFill>
                        <a:effectLst/>
                        <a:latin typeface="Calibri" panose="020F0502020204030204" pitchFamily="34" charset="0"/>
                      </a:endParaRPr>
                    </a:p>
                  </a:txBody>
                  <a:tcPr marL="2577" marR="2577" marT="2577" marB="0" anchor="ctr"/>
                </a:tc>
                <a:extLst>
                  <a:ext uri="{0D108BD9-81ED-4DB2-BD59-A6C34878D82A}">
                    <a16:rowId xmlns:a16="http://schemas.microsoft.com/office/drawing/2014/main" val="1802854905"/>
                  </a:ext>
                </a:extLst>
              </a:tr>
              <a:tr h="233985">
                <a:tc>
                  <a:txBody>
                    <a:bodyPr/>
                    <a:lstStyle/>
                    <a:p>
                      <a:pPr algn="ctr" rtl="0" fontAlgn="ctr"/>
                      <a:r>
                        <a:rPr lang="tr-TR" sz="1100" b="1" u="none" strike="noStrike" dirty="0">
                          <a:solidFill>
                            <a:srgbClr val="FF0000"/>
                          </a:solidFill>
                          <a:effectLst/>
                        </a:rPr>
                        <a:t>21</a:t>
                      </a:r>
                      <a:endParaRPr lang="tr-TR" sz="1100" b="1" i="0" u="none" strike="noStrike" dirty="0">
                        <a:solidFill>
                          <a:srgbClr val="FF0000"/>
                        </a:solidFill>
                        <a:effectLst/>
                        <a:latin typeface="Calibri" panose="020F0502020204030204" pitchFamily="34" charset="0"/>
                      </a:endParaRPr>
                    </a:p>
                  </a:txBody>
                  <a:tcPr marL="2577" marR="2577" marT="2577" marB="0" anchor="ctr"/>
                </a:tc>
                <a:tc>
                  <a:txBody>
                    <a:bodyPr/>
                    <a:lstStyle/>
                    <a:p>
                      <a:pPr algn="l" rtl="0" fontAlgn="ctr"/>
                      <a:r>
                        <a:rPr lang="tr-TR" sz="1100" u="none" strike="noStrike" dirty="0">
                          <a:effectLst/>
                        </a:rPr>
                        <a:t> 4 İl BİLSEM'ler Arası Bilgi Yarışması (2021)</a:t>
                      </a:r>
                      <a:endParaRPr lang="tr-TR" sz="1100" b="0" i="0" u="none" strike="noStrike" dirty="0">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dirty="0">
                          <a:effectLst/>
                        </a:rPr>
                        <a:t>Ortaokul</a:t>
                      </a:r>
                      <a:endParaRPr lang="tr-TR" sz="1100" b="0" i="0" u="none" strike="noStrike" dirty="0">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dirty="0">
                          <a:effectLst/>
                        </a:rPr>
                        <a:t>Bölge Birinciliği</a:t>
                      </a:r>
                      <a:endParaRPr lang="tr-TR" sz="1100" b="0" i="0" u="none" strike="noStrike" dirty="0">
                        <a:solidFill>
                          <a:srgbClr val="000000"/>
                        </a:solidFill>
                        <a:effectLst/>
                        <a:latin typeface="Calibri" panose="020F0502020204030204" pitchFamily="34" charset="0"/>
                      </a:endParaRPr>
                    </a:p>
                  </a:txBody>
                  <a:tcPr marL="2577" marR="2577" marT="2577" marB="0" anchor="ctr"/>
                </a:tc>
                <a:extLst>
                  <a:ext uri="{0D108BD9-81ED-4DB2-BD59-A6C34878D82A}">
                    <a16:rowId xmlns:a16="http://schemas.microsoft.com/office/drawing/2014/main" val="2959765940"/>
                  </a:ext>
                </a:extLst>
              </a:tr>
              <a:tr h="233985">
                <a:tc>
                  <a:txBody>
                    <a:bodyPr/>
                    <a:lstStyle/>
                    <a:p>
                      <a:pPr algn="ctr" rtl="0" fontAlgn="ctr"/>
                      <a:r>
                        <a:rPr lang="tr-TR" sz="1100" b="1" u="none" strike="noStrike" dirty="0">
                          <a:solidFill>
                            <a:srgbClr val="FF0000"/>
                          </a:solidFill>
                          <a:effectLst/>
                        </a:rPr>
                        <a:t>22</a:t>
                      </a:r>
                      <a:endParaRPr lang="tr-TR" sz="1100" b="1" i="0" u="none" strike="noStrike" dirty="0">
                        <a:solidFill>
                          <a:srgbClr val="FF0000"/>
                        </a:solidFill>
                        <a:effectLst/>
                        <a:latin typeface="Calibri" panose="020F0502020204030204" pitchFamily="34" charset="0"/>
                      </a:endParaRPr>
                    </a:p>
                  </a:txBody>
                  <a:tcPr marL="2577" marR="2577" marT="2577" marB="0" anchor="ctr"/>
                </a:tc>
                <a:tc>
                  <a:txBody>
                    <a:bodyPr/>
                    <a:lstStyle/>
                    <a:p>
                      <a:pPr algn="l" rtl="0" fontAlgn="ctr"/>
                      <a:r>
                        <a:rPr lang="tr-TR" sz="1100" u="none" strike="noStrike" dirty="0">
                          <a:effectLst/>
                        </a:rPr>
                        <a:t>TEKNOFEST Roket Yarışması (2021)</a:t>
                      </a:r>
                      <a:endParaRPr lang="tr-TR" sz="1100" b="0" i="0" u="none" strike="noStrike" dirty="0">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dirty="0">
                          <a:effectLst/>
                        </a:rPr>
                        <a:t>Lise</a:t>
                      </a:r>
                      <a:endParaRPr lang="tr-TR" sz="1100" b="0" i="0" u="none" strike="noStrike" dirty="0">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dirty="0">
                          <a:effectLst/>
                        </a:rPr>
                        <a:t>Türkiye İlk 13</a:t>
                      </a:r>
                      <a:endParaRPr lang="tr-TR" sz="1100" b="0" i="0" u="none" strike="noStrike" dirty="0">
                        <a:solidFill>
                          <a:srgbClr val="000000"/>
                        </a:solidFill>
                        <a:effectLst/>
                        <a:latin typeface="Calibri" panose="020F0502020204030204" pitchFamily="34" charset="0"/>
                      </a:endParaRPr>
                    </a:p>
                  </a:txBody>
                  <a:tcPr marL="2577" marR="2577" marT="2577" marB="0" anchor="ctr"/>
                </a:tc>
                <a:extLst>
                  <a:ext uri="{0D108BD9-81ED-4DB2-BD59-A6C34878D82A}">
                    <a16:rowId xmlns:a16="http://schemas.microsoft.com/office/drawing/2014/main" val="3745577098"/>
                  </a:ext>
                </a:extLst>
              </a:tr>
            </a:tbl>
          </a:graphicData>
        </a:graphic>
      </p:graphicFrame>
      <p:sp>
        <p:nvSpPr>
          <p:cNvPr id="6" name="Başlık 1">
            <a:extLst>
              <a:ext uri="{FF2B5EF4-FFF2-40B4-BE49-F238E27FC236}">
                <a16:creationId xmlns:a16="http://schemas.microsoft.com/office/drawing/2014/main" id="{90FBD997-7263-0F69-6154-FE5245C527DE}"/>
              </a:ext>
            </a:extLst>
          </p:cNvPr>
          <p:cNvSpPr txBox="1">
            <a:spLocks/>
          </p:cNvSpPr>
          <p:nvPr/>
        </p:nvSpPr>
        <p:spPr>
          <a:xfrm>
            <a:off x="479397" y="134224"/>
            <a:ext cx="9217053" cy="75319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tr-TR" b="1" dirty="0">
                <a:solidFill>
                  <a:srgbClr val="FF0000"/>
                </a:solidFill>
              </a:rPr>
              <a:t>Başarılar</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33806" y="255785"/>
            <a:ext cx="10972800" cy="1143000"/>
          </a:xfrm>
        </p:spPr>
        <p:txBody>
          <a:bodyPr/>
          <a:lstStyle/>
          <a:p>
            <a:pPr algn="l"/>
            <a:r>
              <a:rPr lang="tr-TR" b="1" dirty="0">
                <a:solidFill>
                  <a:srgbClr val="FF0000"/>
                </a:solidFill>
                <a:latin typeface="Calibri" pitchFamily="34" charset="0"/>
                <a:cs typeface="Calibri" pitchFamily="34" charset="0"/>
              </a:rPr>
              <a:t>BİLSEM NE DEĞİLDİR?</a:t>
            </a:r>
            <a:endParaRPr lang="tr-TR" dirty="0">
              <a:solidFill>
                <a:srgbClr val="FF0000"/>
              </a:solidFill>
            </a:endParaRPr>
          </a:p>
        </p:txBody>
      </p:sp>
      <p:sp>
        <p:nvSpPr>
          <p:cNvPr id="3" name="İçerik Yer Tutucusu 2"/>
          <p:cNvSpPr>
            <a:spLocks noGrp="1"/>
          </p:cNvSpPr>
          <p:nvPr>
            <p:ph idx="1"/>
          </p:nvPr>
        </p:nvSpPr>
        <p:spPr>
          <a:xfrm>
            <a:off x="4817661" y="1600882"/>
            <a:ext cx="4590291" cy="4131734"/>
          </a:xfrm>
        </p:spPr>
        <p:txBody>
          <a:bodyPr>
            <a:normAutofit/>
          </a:bodyPr>
          <a:lstStyle/>
          <a:p>
            <a:pPr lvl="0">
              <a:buFont typeface="Wingdings" panose="05000000000000000000" pitchFamily="2" charset="2"/>
              <a:buChar char="q"/>
            </a:pPr>
            <a:endParaRPr lang="tr-TR" sz="2800" dirty="0">
              <a:solidFill>
                <a:schemeClr val="tx1"/>
              </a:solidFill>
              <a:latin typeface="Calibri" pitchFamily="34" charset="0"/>
              <a:cs typeface="Calibri" pitchFamily="34" charset="0"/>
            </a:endParaRPr>
          </a:p>
          <a:p>
            <a:pPr lvl="0">
              <a:buFont typeface="Wingdings" pitchFamily="2" charset="2"/>
              <a:buChar char="Ø"/>
            </a:pPr>
            <a:r>
              <a:rPr lang="tr-TR" dirty="0">
                <a:solidFill>
                  <a:schemeClr val="tx1"/>
                </a:solidFill>
                <a:latin typeface="Calibri" pitchFamily="34" charset="0"/>
                <a:cs typeface="Calibri" pitchFamily="34" charset="0"/>
              </a:rPr>
              <a:t>Okul değildir.</a:t>
            </a:r>
          </a:p>
          <a:p>
            <a:pPr lvl="0">
              <a:buFont typeface="Wingdings" pitchFamily="2" charset="2"/>
              <a:buChar char="Ø"/>
            </a:pPr>
            <a:r>
              <a:rPr lang="tr-TR" dirty="0">
                <a:solidFill>
                  <a:schemeClr val="tx1"/>
                </a:solidFill>
                <a:latin typeface="Calibri" pitchFamily="34" charset="0"/>
                <a:cs typeface="Calibri" pitchFamily="34" charset="0"/>
              </a:rPr>
              <a:t>Takviye kursu değildir.</a:t>
            </a:r>
          </a:p>
          <a:p>
            <a:pPr lvl="0">
              <a:buFont typeface="Wingdings" pitchFamily="2" charset="2"/>
              <a:buChar char="Ø"/>
            </a:pPr>
            <a:r>
              <a:rPr lang="tr-TR" dirty="0">
                <a:solidFill>
                  <a:schemeClr val="tx1"/>
                </a:solidFill>
                <a:latin typeface="Calibri" pitchFamily="34" charset="0"/>
                <a:cs typeface="Calibri" pitchFamily="34" charset="0"/>
              </a:rPr>
              <a:t>Etüt merkezi değildir.</a:t>
            </a:r>
          </a:p>
          <a:p>
            <a:pPr lvl="0">
              <a:buFont typeface="Wingdings" pitchFamily="2" charset="2"/>
              <a:buChar char="Ø"/>
            </a:pPr>
            <a:r>
              <a:rPr lang="tr-TR" dirty="0">
                <a:solidFill>
                  <a:schemeClr val="tx1"/>
                </a:solidFill>
                <a:latin typeface="Calibri" pitchFamily="34" charset="0"/>
                <a:cs typeface="Calibri" pitchFamily="34" charset="0"/>
              </a:rPr>
              <a:t>Dershane değildir.</a:t>
            </a:r>
          </a:p>
          <a:p>
            <a:pPr lvl="0">
              <a:buFont typeface="Wingdings" pitchFamily="2" charset="2"/>
              <a:buChar char="Ø"/>
            </a:pPr>
            <a:r>
              <a:rPr lang="tr-TR" dirty="0">
                <a:solidFill>
                  <a:schemeClr val="tx1"/>
                </a:solidFill>
                <a:latin typeface="Calibri" pitchFamily="34" charset="0"/>
                <a:cs typeface="Calibri" pitchFamily="34" charset="0"/>
              </a:rPr>
              <a:t>Özel okul değildir.</a:t>
            </a:r>
          </a:p>
          <a:p>
            <a:endParaRPr lang="tr-TR" dirty="0">
              <a:solidFill>
                <a:schemeClr val="tx1"/>
              </a:solidFill>
            </a:endParaRPr>
          </a:p>
        </p:txBody>
      </p:sp>
      <p:pic>
        <p:nvPicPr>
          <p:cNvPr id="4" name="Resim 3"/>
          <p:cNvPicPr>
            <a:picLocks noChangeAspect="1"/>
          </p:cNvPicPr>
          <p:nvPr/>
        </p:nvPicPr>
        <p:blipFill>
          <a:blip r:embed="rId2" cstate="print"/>
          <a:stretch>
            <a:fillRect/>
          </a:stretch>
        </p:blipFill>
        <p:spPr>
          <a:xfrm>
            <a:off x="1211891" y="2200284"/>
            <a:ext cx="3155396" cy="2669439"/>
          </a:xfrm>
          <a:prstGeom prst="rect">
            <a:avLst/>
          </a:prstGeom>
        </p:spPr>
      </p:pic>
      <p:sp>
        <p:nvSpPr>
          <p:cNvPr id="5" name="4 Dikdörtgen"/>
          <p:cNvSpPr/>
          <p:nvPr/>
        </p:nvSpPr>
        <p:spPr>
          <a:xfrm>
            <a:off x="9278794" y="878775"/>
            <a:ext cx="1832902" cy="470898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tr-TR" sz="30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tr-TR" sz="30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7" name="image1.png"/>
          <p:cNvPicPr/>
          <p:nvPr/>
        </p:nvPicPr>
        <p:blipFill>
          <a:blip r:embed="rId3" cstate="print"/>
          <a:srcRect/>
          <a:stretch>
            <a:fillRect/>
          </a:stretch>
        </p:blipFill>
        <p:spPr>
          <a:xfrm>
            <a:off x="11320272" y="64015"/>
            <a:ext cx="835154" cy="832097"/>
          </a:xfrm>
          <a:prstGeom prst="rect">
            <a:avLst/>
          </a:prstGeom>
          <a:ln/>
        </p:spPr>
      </p:pic>
      <p:pic>
        <p:nvPicPr>
          <p:cNvPr id="9" name="Picture 3" descr="D:\111\karışık evrak\LOGOLAR\mem_logo_1.jpg"/>
          <p:cNvPicPr>
            <a:picLocks noChangeAspect="1" noChangeArrowheads="1"/>
          </p:cNvPicPr>
          <p:nvPr/>
        </p:nvPicPr>
        <p:blipFill>
          <a:blip r:embed="rId4" cstate="print"/>
          <a:srcRect/>
          <a:stretch>
            <a:fillRect/>
          </a:stretch>
        </p:blipFill>
        <p:spPr bwMode="auto">
          <a:xfrm>
            <a:off x="10439724" y="44006"/>
            <a:ext cx="857454" cy="842962"/>
          </a:xfrm>
          <a:prstGeom prst="rect">
            <a:avLst/>
          </a:prstGeom>
          <a:noFill/>
        </p:spPr>
      </p:pic>
    </p:spTree>
    <p:extLst>
      <p:ext uri="{BB962C8B-B14F-4D97-AF65-F5344CB8AC3E}">
        <p14:creationId xmlns:p14="http://schemas.microsoft.com/office/powerpoint/2010/main" val="385182648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17475" y="-92075"/>
            <a:ext cx="9578975" cy="1414463"/>
          </a:xfrm>
        </p:spPr>
        <p:txBody>
          <a:bodyPr rtlCol="0">
            <a:normAutofit fontScale="90000"/>
          </a:bodyPr>
          <a:lstStyle/>
          <a:p>
            <a:pPr eaLnBrk="1" fontAlgn="auto" hangingPunct="1">
              <a:spcAft>
                <a:spcPts val="0"/>
              </a:spcAft>
              <a:defRPr/>
            </a:pPr>
            <a:br>
              <a:rPr lang="tr-TR" b="1" dirty="0"/>
            </a:br>
            <a:endParaRPr lang="tr-TR" b="1" dirty="0">
              <a:solidFill>
                <a:srgbClr val="FF0000"/>
              </a:solidFill>
            </a:endParaRPr>
          </a:p>
        </p:txBody>
      </p:sp>
      <p:pic>
        <p:nvPicPr>
          <p:cNvPr id="23557" name="Picture 3" descr="D:\111\karışık evrak\LOGOLAR\mem_logo_1.jpg"/>
          <p:cNvPicPr>
            <a:picLocks noChangeAspect="1" noChangeArrowheads="1"/>
          </p:cNvPicPr>
          <p:nvPr/>
        </p:nvPicPr>
        <p:blipFill>
          <a:blip r:embed="rId2" cstate="print"/>
          <a:srcRect/>
          <a:stretch>
            <a:fillRect/>
          </a:stretch>
        </p:blipFill>
        <p:spPr bwMode="auto">
          <a:xfrm>
            <a:off x="10439400" y="44450"/>
            <a:ext cx="857250" cy="842963"/>
          </a:xfrm>
          <a:prstGeom prst="rect">
            <a:avLst/>
          </a:prstGeom>
          <a:noFill/>
          <a:ln w="9525">
            <a:noFill/>
            <a:miter lim="800000"/>
            <a:headEnd/>
            <a:tailEnd/>
          </a:ln>
        </p:spPr>
      </p:pic>
      <p:sp>
        <p:nvSpPr>
          <p:cNvPr id="12" name="Başlık 1"/>
          <p:cNvSpPr txBox="1">
            <a:spLocks/>
          </p:cNvSpPr>
          <p:nvPr/>
        </p:nvSpPr>
        <p:spPr>
          <a:xfrm>
            <a:off x="9090025" y="4595813"/>
            <a:ext cx="2930525" cy="1203325"/>
          </a:xfrm>
          <a:prstGeom prst="rect">
            <a:avLst/>
          </a:prstGeom>
        </p:spPr>
        <p:txBody>
          <a:bodyPr anchor="ctr">
            <a:normAutofit fontScale="97500"/>
          </a:bodyPr>
          <a:lstStyle/>
          <a:p>
            <a:pPr algn="ctr" fontAlgn="auto">
              <a:spcAft>
                <a:spcPts val="0"/>
              </a:spcAft>
              <a:defRPr/>
            </a:pPr>
            <a:endParaRPr lang="tr-TR" sz="4400" b="1" dirty="0">
              <a:solidFill>
                <a:srgbClr val="0070C0"/>
              </a:solidFill>
              <a:latin typeface="+mj-lt"/>
              <a:ea typeface="+mj-ea"/>
              <a:cs typeface="+mj-cs"/>
            </a:endParaRPr>
          </a:p>
        </p:txBody>
      </p:sp>
      <p:pic>
        <p:nvPicPr>
          <p:cNvPr id="5" name="Resim 4">
            <a:extLst>
              <a:ext uri="{FF2B5EF4-FFF2-40B4-BE49-F238E27FC236}">
                <a16:creationId xmlns:a16="http://schemas.microsoft.com/office/drawing/2014/main" id="{697E219C-9AB5-F57F-77E0-DD4F2F373C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0012" y="44005"/>
            <a:ext cx="861987" cy="824675"/>
          </a:xfrm>
          <a:prstGeom prst="rect">
            <a:avLst/>
          </a:prstGeom>
        </p:spPr>
      </p:pic>
      <p:pic>
        <p:nvPicPr>
          <p:cNvPr id="7" name="Resim 6">
            <a:extLst>
              <a:ext uri="{FF2B5EF4-FFF2-40B4-BE49-F238E27FC236}">
                <a16:creationId xmlns:a16="http://schemas.microsoft.com/office/drawing/2014/main" id="{67D61933-BF74-A456-0A2F-3CB3215BBB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936" y="44005"/>
            <a:ext cx="823953" cy="824675"/>
          </a:xfrm>
          <a:prstGeom prst="rect">
            <a:avLst/>
          </a:prstGeom>
        </p:spPr>
      </p:pic>
      <p:graphicFrame>
        <p:nvGraphicFramePr>
          <p:cNvPr id="4" name="Tablo 3">
            <a:extLst>
              <a:ext uri="{FF2B5EF4-FFF2-40B4-BE49-F238E27FC236}">
                <a16:creationId xmlns:a16="http://schemas.microsoft.com/office/drawing/2014/main" id="{FC6993A9-22D7-A212-FB80-5C8820A1DD02}"/>
              </a:ext>
            </a:extLst>
          </p:cNvPr>
          <p:cNvGraphicFramePr>
            <a:graphicFrameLocks noGrp="1"/>
          </p:cNvGraphicFramePr>
          <p:nvPr/>
        </p:nvGraphicFramePr>
        <p:xfrm>
          <a:off x="973123" y="1004760"/>
          <a:ext cx="9966121" cy="5636119"/>
        </p:xfrm>
        <a:graphic>
          <a:graphicData uri="http://schemas.openxmlformats.org/drawingml/2006/table">
            <a:tbl>
              <a:tblPr>
                <a:tableStyleId>{5C22544A-7EE6-4342-B048-85BDC9FD1C3A}</a:tableStyleId>
              </a:tblPr>
              <a:tblGrid>
                <a:gridCol w="482621">
                  <a:extLst>
                    <a:ext uri="{9D8B030D-6E8A-4147-A177-3AD203B41FA5}">
                      <a16:colId xmlns:a16="http://schemas.microsoft.com/office/drawing/2014/main" val="2626298502"/>
                    </a:ext>
                  </a:extLst>
                </a:gridCol>
                <a:gridCol w="6024716">
                  <a:extLst>
                    <a:ext uri="{9D8B030D-6E8A-4147-A177-3AD203B41FA5}">
                      <a16:colId xmlns:a16="http://schemas.microsoft.com/office/drawing/2014/main" val="1806267854"/>
                    </a:ext>
                  </a:extLst>
                </a:gridCol>
                <a:gridCol w="1697217">
                  <a:extLst>
                    <a:ext uri="{9D8B030D-6E8A-4147-A177-3AD203B41FA5}">
                      <a16:colId xmlns:a16="http://schemas.microsoft.com/office/drawing/2014/main" val="3224952608"/>
                    </a:ext>
                  </a:extLst>
                </a:gridCol>
                <a:gridCol w="1761567">
                  <a:extLst>
                    <a:ext uri="{9D8B030D-6E8A-4147-A177-3AD203B41FA5}">
                      <a16:colId xmlns:a16="http://schemas.microsoft.com/office/drawing/2014/main" val="1672208531"/>
                    </a:ext>
                  </a:extLst>
                </a:gridCol>
              </a:tblGrid>
              <a:tr h="277335">
                <a:tc>
                  <a:txBody>
                    <a:bodyPr/>
                    <a:lstStyle/>
                    <a:p>
                      <a:pPr algn="ctr" rtl="0" fontAlgn="ctr"/>
                      <a:r>
                        <a:rPr lang="tr-TR" sz="1200" b="1" u="none" strike="noStrike" dirty="0">
                          <a:solidFill>
                            <a:srgbClr val="FF0000"/>
                          </a:solidFill>
                          <a:effectLst/>
                        </a:rPr>
                        <a:t>Sıra </a:t>
                      </a:r>
                      <a:endParaRPr lang="tr-TR" sz="1200" b="1" i="0" u="none" strike="noStrike" dirty="0">
                        <a:solidFill>
                          <a:srgbClr val="FF0000"/>
                        </a:solidFill>
                        <a:effectLst/>
                        <a:latin typeface="Calibri" panose="020F0502020204030204" pitchFamily="34" charset="0"/>
                      </a:endParaRPr>
                    </a:p>
                  </a:txBody>
                  <a:tcPr marL="2577" marR="2577" marT="2577" marB="0" anchor="ctr">
                    <a:solidFill>
                      <a:schemeClr val="tx2">
                        <a:lumMod val="40000"/>
                        <a:lumOff val="60000"/>
                      </a:schemeClr>
                    </a:solidFill>
                  </a:tcPr>
                </a:tc>
                <a:tc>
                  <a:txBody>
                    <a:bodyPr/>
                    <a:lstStyle/>
                    <a:p>
                      <a:pPr algn="ctr" rtl="0" fontAlgn="ctr"/>
                      <a:r>
                        <a:rPr lang="tr-TR" sz="1200" b="1" u="none" strike="noStrike" dirty="0">
                          <a:solidFill>
                            <a:srgbClr val="FF0000"/>
                          </a:solidFill>
                          <a:effectLst/>
                        </a:rPr>
                        <a:t>Yarışma Türü / Alanı</a:t>
                      </a:r>
                      <a:endParaRPr lang="tr-TR" sz="1200" b="1" i="0" u="none" strike="noStrike" dirty="0">
                        <a:solidFill>
                          <a:srgbClr val="FF0000"/>
                        </a:solidFill>
                        <a:effectLst/>
                        <a:latin typeface="Calibri" panose="020F0502020204030204" pitchFamily="34" charset="0"/>
                      </a:endParaRPr>
                    </a:p>
                  </a:txBody>
                  <a:tcPr marL="2577" marR="2577" marT="2577" marB="0" anchor="ctr">
                    <a:solidFill>
                      <a:schemeClr val="tx2">
                        <a:lumMod val="40000"/>
                        <a:lumOff val="60000"/>
                      </a:schemeClr>
                    </a:solidFill>
                  </a:tcPr>
                </a:tc>
                <a:tc>
                  <a:txBody>
                    <a:bodyPr/>
                    <a:lstStyle/>
                    <a:p>
                      <a:pPr algn="ctr" rtl="0" fontAlgn="ctr"/>
                      <a:r>
                        <a:rPr lang="tr-TR" sz="1200" b="1" u="none" strike="noStrike" dirty="0">
                          <a:solidFill>
                            <a:srgbClr val="FF0000"/>
                          </a:solidFill>
                          <a:effectLst/>
                        </a:rPr>
                        <a:t>Seviye</a:t>
                      </a:r>
                      <a:endParaRPr lang="tr-TR" sz="1200" b="1" i="0" u="none" strike="noStrike" dirty="0">
                        <a:solidFill>
                          <a:srgbClr val="FF0000"/>
                        </a:solidFill>
                        <a:effectLst/>
                        <a:latin typeface="Calibri" panose="020F0502020204030204" pitchFamily="34" charset="0"/>
                      </a:endParaRPr>
                    </a:p>
                  </a:txBody>
                  <a:tcPr marL="2577" marR="2577" marT="2577" marB="0" anchor="ctr">
                    <a:solidFill>
                      <a:schemeClr val="tx2">
                        <a:lumMod val="40000"/>
                        <a:lumOff val="60000"/>
                      </a:schemeClr>
                    </a:solidFill>
                  </a:tcPr>
                </a:tc>
                <a:tc>
                  <a:txBody>
                    <a:bodyPr/>
                    <a:lstStyle/>
                    <a:p>
                      <a:pPr algn="ctr" rtl="0" fontAlgn="ctr"/>
                      <a:r>
                        <a:rPr lang="tr-TR" sz="1200" b="1" u="none" strike="noStrike" dirty="0">
                          <a:solidFill>
                            <a:srgbClr val="FF0000"/>
                          </a:solidFill>
                          <a:effectLst/>
                        </a:rPr>
                        <a:t>Derece</a:t>
                      </a:r>
                      <a:endParaRPr lang="tr-TR" sz="1200" b="1" i="0" u="none" strike="noStrike" dirty="0">
                        <a:solidFill>
                          <a:srgbClr val="FF0000"/>
                        </a:solidFill>
                        <a:effectLst/>
                        <a:latin typeface="Calibri" panose="020F0502020204030204" pitchFamily="34" charset="0"/>
                      </a:endParaRPr>
                    </a:p>
                  </a:txBody>
                  <a:tcPr marL="2577" marR="2577" marT="2577" marB="0" anchor="ctr">
                    <a:solidFill>
                      <a:schemeClr val="tx2">
                        <a:lumMod val="40000"/>
                        <a:lumOff val="60000"/>
                      </a:schemeClr>
                    </a:solidFill>
                  </a:tcPr>
                </a:tc>
                <a:extLst>
                  <a:ext uri="{0D108BD9-81ED-4DB2-BD59-A6C34878D82A}">
                    <a16:rowId xmlns:a16="http://schemas.microsoft.com/office/drawing/2014/main" val="3800158822"/>
                  </a:ext>
                </a:extLst>
              </a:tr>
              <a:tr h="194367">
                <a:tc>
                  <a:txBody>
                    <a:bodyPr/>
                    <a:lstStyle/>
                    <a:p>
                      <a:pPr algn="ctr" rtl="0" fontAlgn="ctr"/>
                      <a:r>
                        <a:rPr lang="tr-TR" sz="1100" b="1" u="none" strike="noStrike" dirty="0">
                          <a:solidFill>
                            <a:srgbClr val="FF0000"/>
                          </a:solidFill>
                          <a:effectLst/>
                        </a:rPr>
                        <a:t>23</a:t>
                      </a:r>
                      <a:endParaRPr lang="tr-TR" sz="1100" b="1" i="0" u="none" strike="noStrike" dirty="0">
                        <a:solidFill>
                          <a:srgbClr val="FF0000"/>
                        </a:solidFill>
                        <a:effectLst/>
                        <a:latin typeface="Calibri" panose="020F0502020204030204" pitchFamily="34" charset="0"/>
                      </a:endParaRPr>
                    </a:p>
                  </a:txBody>
                  <a:tcPr marL="2577" marR="2577" marT="2577" marB="0" anchor="ctr"/>
                </a:tc>
                <a:tc>
                  <a:txBody>
                    <a:bodyPr/>
                    <a:lstStyle/>
                    <a:p>
                      <a:pPr algn="l" rtl="0" fontAlgn="ctr"/>
                      <a:r>
                        <a:rPr lang="sv-SE" sz="1100" u="none" strike="noStrike" dirty="0">
                          <a:effectLst/>
                        </a:rPr>
                        <a:t>Yeşil Ay Görsel Kategori (2021)</a:t>
                      </a:r>
                      <a:endParaRPr lang="sv-SE" sz="1100" b="0" i="0" u="none" strike="noStrike" dirty="0">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a:effectLst/>
                        </a:rPr>
                        <a:t>Ortaokul</a:t>
                      </a:r>
                      <a:endParaRPr lang="tr-TR" sz="1100" b="0" i="0" u="none" strike="noStrike">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dirty="0">
                          <a:effectLst/>
                        </a:rPr>
                        <a:t> İl Birinciliği</a:t>
                      </a:r>
                      <a:endParaRPr lang="tr-TR" sz="1100" b="0" i="0" u="none" strike="noStrike" dirty="0">
                        <a:solidFill>
                          <a:srgbClr val="000000"/>
                        </a:solidFill>
                        <a:effectLst/>
                        <a:latin typeface="Calibri" panose="020F0502020204030204" pitchFamily="34" charset="0"/>
                      </a:endParaRPr>
                    </a:p>
                  </a:txBody>
                  <a:tcPr marL="2577" marR="2577" marT="2577" marB="0" anchor="ctr"/>
                </a:tc>
                <a:extLst>
                  <a:ext uri="{0D108BD9-81ED-4DB2-BD59-A6C34878D82A}">
                    <a16:rowId xmlns:a16="http://schemas.microsoft.com/office/drawing/2014/main" val="1776675724"/>
                  </a:ext>
                </a:extLst>
              </a:tr>
              <a:tr h="192947">
                <a:tc>
                  <a:txBody>
                    <a:bodyPr/>
                    <a:lstStyle/>
                    <a:p>
                      <a:pPr algn="ctr" rtl="0" fontAlgn="ctr"/>
                      <a:r>
                        <a:rPr lang="tr-TR" sz="1100" b="1" u="none" strike="noStrike" dirty="0">
                          <a:solidFill>
                            <a:srgbClr val="FF0000"/>
                          </a:solidFill>
                          <a:effectLst/>
                        </a:rPr>
                        <a:t>24</a:t>
                      </a:r>
                      <a:endParaRPr lang="tr-TR" sz="1100" b="1" i="0" u="none" strike="noStrike" dirty="0">
                        <a:solidFill>
                          <a:srgbClr val="FF0000"/>
                        </a:solidFill>
                        <a:effectLst/>
                        <a:latin typeface="Calibri" panose="020F0502020204030204" pitchFamily="34" charset="0"/>
                      </a:endParaRPr>
                    </a:p>
                  </a:txBody>
                  <a:tcPr marL="2577" marR="2577" marT="2577" marB="0" anchor="ctr"/>
                </a:tc>
                <a:tc>
                  <a:txBody>
                    <a:bodyPr/>
                    <a:lstStyle/>
                    <a:p>
                      <a:pPr algn="l" rtl="0" fontAlgn="ctr"/>
                      <a:r>
                        <a:rPr lang="nn-NO" sz="1100" u="none" strike="noStrike" dirty="0">
                          <a:effectLst/>
                        </a:rPr>
                        <a:t>Yeşil Ay Edebi Kategori (2021)</a:t>
                      </a:r>
                      <a:endParaRPr lang="nn-NO" sz="1100" b="0" i="0" u="none" strike="noStrike" dirty="0">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a:effectLst/>
                        </a:rPr>
                        <a:t>İlkokul </a:t>
                      </a:r>
                      <a:endParaRPr lang="tr-TR" sz="1100" b="0" i="0" u="none" strike="noStrike">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a:effectLst/>
                        </a:rPr>
                        <a:t> İl Birinciliği</a:t>
                      </a:r>
                      <a:endParaRPr lang="tr-TR" sz="1100" b="0" i="0" u="none" strike="noStrike">
                        <a:solidFill>
                          <a:srgbClr val="000000"/>
                        </a:solidFill>
                        <a:effectLst/>
                        <a:latin typeface="Calibri" panose="020F0502020204030204" pitchFamily="34" charset="0"/>
                      </a:endParaRPr>
                    </a:p>
                  </a:txBody>
                  <a:tcPr marL="2577" marR="2577" marT="2577" marB="0" anchor="ctr"/>
                </a:tc>
                <a:extLst>
                  <a:ext uri="{0D108BD9-81ED-4DB2-BD59-A6C34878D82A}">
                    <a16:rowId xmlns:a16="http://schemas.microsoft.com/office/drawing/2014/main" val="3666025860"/>
                  </a:ext>
                </a:extLst>
              </a:tr>
              <a:tr h="209725">
                <a:tc>
                  <a:txBody>
                    <a:bodyPr/>
                    <a:lstStyle/>
                    <a:p>
                      <a:pPr algn="ctr" rtl="0" fontAlgn="ctr"/>
                      <a:r>
                        <a:rPr lang="tr-TR" sz="1100" b="1" u="none" strike="noStrike" dirty="0">
                          <a:solidFill>
                            <a:srgbClr val="FF0000"/>
                          </a:solidFill>
                          <a:effectLst/>
                        </a:rPr>
                        <a:t>25</a:t>
                      </a:r>
                      <a:endParaRPr lang="tr-TR" sz="1100" b="1" i="0" u="none" strike="noStrike" dirty="0">
                        <a:solidFill>
                          <a:srgbClr val="FF0000"/>
                        </a:solidFill>
                        <a:effectLst/>
                        <a:latin typeface="Calibri" panose="020F0502020204030204" pitchFamily="34" charset="0"/>
                      </a:endParaRPr>
                    </a:p>
                  </a:txBody>
                  <a:tcPr marL="2577" marR="2577" marT="2577" marB="0" anchor="ctr"/>
                </a:tc>
                <a:tc>
                  <a:txBody>
                    <a:bodyPr/>
                    <a:lstStyle/>
                    <a:p>
                      <a:pPr algn="l" rtl="0" fontAlgn="ctr"/>
                      <a:r>
                        <a:rPr lang="en-US" sz="1100" u="none" strike="noStrike" dirty="0">
                          <a:effectLst/>
                        </a:rPr>
                        <a:t>First Lego </a:t>
                      </a:r>
                      <a:r>
                        <a:rPr lang="en-US" sz="1100" u="none" strike="noStrike" dirty="0" err="1">
                          <a:effectLst/>
                        </a:rPr>
                        <a:t>Leag</a:t>
                      </a:r>
                      <a:r>
                        <a:rPr lang="en-US" sz="1100" u="none" strike="noStrike" dirty="0">
                          <a:effectLst/>
                        </a:rPr>
                        <a:t> (</a:t>
                      </a:r>
                      <a:r>
                        <a:rPr lang="en-US" sz="1100" u="none" strike="noStrike" dirty="0" err="1">
                          <a:effectLst/>
                        </a:rPr>
                        <a:t>Türkiye</a:t>
                      </a:r>
                      <a:r>
                        <a:rPr lang="en-US" sz="1100" u="none" strike="noStrike" dirty="0">
                          <a:effectLst/>
                        </a:rPr>
                        <a:t> </a:t>
                      </a:r>
                      <a:r>
                        <a:rPr lang="en-US" sz="1100" u="none" strike="noStrike" dirty="0" err="1">
                          <a:effectLst/>
                        </a:rPr>
                        <a:t>Geneli</a:t>
                      </a:r>
                      <a:r>
                        <a:rPr lang="en-US" sz="1100" u="none" strike="noStrike" dirty="0">
                          <a:effectLst/>
                        </a:rPr>
                        <a:t>) (2021)</a:t>
                      </a:r>
                      <a:endParaRPr lang="en-US" sz="1100" b="0" i="0" u="none" strike="noStrike" dirty="0">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dirty="0">
                          <a:effectLst/>
                        </a:rPr>
                        <a:t>İlkokul</a:t>
                      </a:r>
                      <a:endParaRPr lang="tr-TR" sz="1100" b="0" i="0" u="none" strike="noStrike" dirty="0">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dirty="0">
                          <a:effectLst/>
                        </a:rPr>
                        <a:t>FLL / Poster Ödülü</a:t>
                      </a:r>
                      <a:endParaRPr lang="tr-TR" sz="1100" b="0" i="0" u="none" strike="noStrike" dirty="0">
                        <a:solidFill>
                          <a:srgbClr val="000000"/>
                        </a:solidFill>
                        <a:effectLst/>
                        <a:latin typeface="Calibri" panose="020F0502020204030204" pitchFamily="34" charset="0"/>
                      </a:endParaRPr>
                    </a:p>
                  </a:txBody>
                  <a:tcPr marL="2577" marR="2577" marT="2577" marB="0" anchor="ctr"/>
                </a:tc>
                <a:extLst>
                  <a:ext uri="{0D108BD9-81ED-4DB2-BD59-A6C34878D82A}">
                    <a16:rowId xmlns:a16="http://schemas.microsoft.com/office/drawing/2014/main" val="2876247521"/>
                  </a:ext>
                </a:extLst>
              </a:tr>
              <a:tr h="184558">
                <a:tc>
                  <a:txBody>
                    <a:bodyPr/>
                    <a:lstStyle/>
                    <a:p>
                      <a:pPr algn="ctr" rtl="0" fontAlgn="ctr"/>
                      <a:r>
                        <a:rPr lang="tr-TR" sz="1100" b="1" u="none" strike="noStrike" dirty="0">
                          <a:solidFill>
                            <a:srgbClr val="FF0000"/>
                          </a:solidFill>
                          <a:effectLst/>
                        </a:rPr>
                        <a:t>26</a:t>
                      </a:r>
                      <a:endParaRPr lang="tr-TR" sz="1100" b="1" i="0" u="none" strike="noStrike" dirty="0">
                        <a:solidFill>
                          <a:srgbClr val="FF0000"/>
                        </a:solidFill>
                        <a:effectLst/>
                        <a:latin typeface="Calibri" panose="020F0502020204030204" pitchFamily="34" charset="0"/>
                      </a:endParaRPr>
                    </a:p>
                  </a:txBody>
                  <a:tcPr marL="2577" marR="2577" marT="2577" marB="0" anchor="ctr"/>
                </a:tc>
                <a:tc>
                  <a:txBody>
                    <a:bodyPr/>
                    <a:lstStyle/>
                    <a:p>
                      <a:pPr algn="l" rtl="0" fontAlgn="ctr"/>
                      <a:r>
                        <a:rPr lang="en-US" sz="1100" u="none" strike="noStrike" dirty="0">
                          <a:effectLst/>
                        </a:rPr>
                        <a:t>First Lego </a:t>
                      </a:r>
                      <a:r>
                        <a:rPr lang="en-US" sz="1100" u="none" strike="noStrike" dirty="0" err="1">
                          <a:effectLst/>
                        </a:rPr>
                        <a:t>Leag</a:t>
                      </a:r>
                      <a:r>
                        <a:rPr lang="en-US" sz="1100" u="none" strike="noStrike" dirty="0">
                          <a:effectLst/>
                        </a:rPr>
                        <a:t> (</a:t>
                      </a:r>
                      <a:r>
                        <a:rPr lang="en-US" sz="1100" u="none" strike="noStrike" dirty="0" err="1">
                          <a:effectLst/>
                        </a:rPr>
                        <a:t>Türkiye</a:t>
                      </a:r>
                      <a:r>
                        <a:rPr lang="en-US" sz="1100" u="none" strike="noStrike" dirty="0">
                          <a:effectLst/>
                        </a:rPr>
                        <a:t> </a:t>
                      </a:r>
                      <a:r>
                        <a:rPr lang="en-US" sz="1100" u="none" strike="noStrike" dirty="0" err="1">
                          <a:effectLst/>
                        </a:rPr>
                        <a:t>Geneli</a:t>
                      </a:r>
                      <a:r>
                        <a:rPr lang="en-US" sz="1100" u="none" strike="noStrike" dirty="0">
                          <a:effectLst/>
                        </a:rPr>
                        <a:t>) (2022)</a:t>
                      </a:r>
                      <a:endParaRPr lang="en-US" sz="1100" b="0" i="0" u="none" strike="noStrike" dirty="0">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a:effectLst/>
                        </a:rPr>
                        <a:t>İlkokul</a:t>
                      </a:r>
                      <a:endParaRPr lang="tr-TR" sz="1100" b="0" i="0" u="none" strike="noStrike">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a:effectLst/>
                        </a:rPr>
                        <a:t>FLL / Kaşifler Birarada Ödülü</a:t>
                      </a:r>
                      <a:endParaRPr lang="tr-TR" sz="1100" b="0" i="0" u="none" strike="noStrike">
                        <a:solidFill>
                          <a:srgbClr val="000000"/>
                        </a:solidFill>
                        <a:effectLst/>
                        <a:latin typeface="Calibri" panose="020F0502020204030204" pitchFamily="34" charset="0"/>
                      </a:endParaRPr>
                    </a:p>
                  </a:txBody>
                  <a:tcPr marL="2577" marR="2577" marT="2577" marB="0" anchor="ctr"/>
                </a:tc>
                <a:extLst>
                  <a:ext uri="{0D108BD9-81ED-4DB2-BD59-A6C34878D82A}">
                    <a16:rowId xmlns:a16="http://schemas.microsoft.com/office/drawing/2014/main" val="1069032455"/>
                  </a:ext>
                </a:extLst>
              </a:tr>
              <a:tr h="254544">
                <a:tc>
                  <a:txBody>
                    <a:bodyPr/>
                    <a:lstStyle/>
                    <a:p>
                      <a:pPr algn="ctr" rtl="0" fontAlgn="ctr"/>
                      <a:r>
                        <a:rPr lang="tr-TR" sz="1100" b="1" u="none" strike="noStrike" dirty="0">
                          <a:solidFill>
                            <a:srgbClr val="FF0000"/>
                          </a:solidFill>
                          <a:effectLst/>
                        </a:rPr>
                        <a:t>27</a:t>
                      </a:r>
                      <a:endParaRPr lang="tr-TR" sz="1100" b="1" i="0" u="none" strike="noStrike" dirty="0">
                        <a:solidFill>
                          <a:srgbClr val="FF0000"/>
                        </a:solidFill>
                        <a:effectLst/>
                        <a:latin typeface="Calibri" panose="020F0502020204030204" pitchFamily="34" charset="0"/>
                      </a:endParaRPr>
                    </a:p>
                  </a:txBody>
                  <a:tcPr marL="2577" marR="2577" marT="2577" marB="0" anchor="ctr"/>
                </a:tc>
                <a:tc>
                  <a:txBody>
                    <a:bodyPr/>
                    <a:lstStyle/>
                    <a:p>
                      <a:pPr algn="l" rtl="0" fontAlgn="ctr"/>
                      <a:r>
                        <a:rPr lang="tr-TR" sz="1100" u="none" strike="noStrike" dirty="0">
                          <a:effectLst/>
                        </a:rPr>
                        <a:t>eTwinning Projeleri Kalite Etiketi Yarışması (2021)</a:t>
                      </a:r>
                      <a:endParaRPr lang="tr-TR" sz="1100" b="0" i="0" u="none" strike="noStrike" dirty="0">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dirty="0">
                          <a:effectLst/>
                        </a:rPr>
                        <a:t>Genel</a:t>
                      </a:r>
                      <a:endParaRPr lang="tr-TR" sz="1100" b="0" i="0" u="none" strike="noStrike" dirty="0">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a:effectLst/>
                        </a:rPr>
                        <a:t>2 Ulusal Kalite Etiketi</a:t>
                      </a:r>
                      <a:endParaRPr lang="tr-TR" sz="1100" b="0" i="0" u="none" strike="noStrike">
                        <a:solidFill>
                          <a:srgbClr val="000000"/>
                        </a:solidFill>
                        <a:effectLst/>
                        <a:latin typeface="Calibri" panose="020F0502020204030204" pitchFamily="34" charset="0"/>
                      </a:endParaRPr>
                    </a:p>
                  </a:txBody>
                  <a:tcPr marL="2577" marR="2577" marT="2577" marB="0" anchor="ctr"/>
                </a:tc>
                <a:extLst>
                  <a:ext uri="{0D108BD9-81ED-4DB2-BD59-A6C34878D82A}">
                    <a16:rowId xmlns:a16="http://schemas.microsoft.com/office/drawing/2014/main" val="2629355814"/>
                  </a:ext>
                </a:extLst>
              </a:tr>
              <a:tr h="254544">
                <a:tc>
                  <a:txBody>
                    <a:bodyPr/>
                    <a:lstStyle/>
                    <a:p>
                      <a:pPr algn="ctr" rtl="0" fontAlgn="ctr"/>
                      <a:r>
                        <a:rPr lang="tr-TR" sz="1100" b="1" u="none" strike="noStrike" dirty="0">
                          <a:solidFill>
                            <a:srgbClr val="FF0000"/>
                          </a:solidFill>
                          <a:effectLst/>
                        </a:rPr>
                        <a:t>28</a:t>
                      </a:r>
                      <a:endParaRPr lang="tr-TR" sz="1100" b="1" i="0" u="none" strike="noStrike" dirty="0">
                        <a:solidFill>
                          <a:srgbClr val="FF0000"/>
                        </a:solidFill>
                        <a:effectLst/>
                        <a:latin typeface="Calibri" panose="020F0502020204030204" pitchFamily="34" charset="0"/>
                      </a:endParaRPr>
                    </a:p>
                  </a:txBody>
                  <a:tcPr marL="2577" marR="2577" marT="2577" marB="0" anchor="ctr"/>
                </a:tc>
                <a:tc>
                  <a:txBody>
                    <a:bodyPr/>
                    <a:lstStyle/>
                    <a:p>
                      <a:pPr algn="l" rtl="0" fontAlgn="ctr"/>
                      <a:r>
                        <a:rPr lang="tr-TR" sz="1100" u="none" strike="noStrike" dirty="0">
                          <a:effectLst/>
                        </a:rPr>
                        <a:t>eTwinning Projeleri Kalite Etiketi Yarışması (2022)</a:t>
                      </a:r>
                      <a:endParaRPr lang="tr-TR" sz="1100" b="0" i="0" u="none" strike="noStrike" dirty="0">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dirty="0">
                          <a:effectLst/>
                        </a:rPr>
                        <a:t>Genel</a:t>
                      </a:r>
                      <a:endParaRPr lang="tr-TR" sz="1100" b="0" i="0" u="none" strike="noStrike" dirty="0">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a:effectLst/>
                        </a:rPr>
                        <a:t>2 Avrupa Kalite Etiketi</a:t>
                      </a:r>
                      <a:endParaRPr lang="tr-TR" sz="1100" b="0" i="0" u="none" strike="noStrike">
                        <a:solidFill>
                          <a:srgbClr val="000000"/>
                        </a:solidFill>
                        <a:effectLst/>
                        <a:latin typeface="Calibri" panose="020F0502020204030204" pitchFamily="34" charset="0"/>
                      </a:endParaRPr>
                    </a:p>
                  </a:txBody>
                  <a:tcPr marL="2577" marR="2577" marT="2577" marB="0" anchor="ctr"/>
                </a:tc>
                <a:extLst>
                  <a:ext uri="{0D108BD9-81ED-4DB2-BD59-A6C34878D82A}">
                    <a16:rowId xmlns:a16="http://schemas.microsoft.com/office/drawing/2014/main" val="628589925"/>
                  </a:ext>
                </a:extLst>
              </a:tr>
              <a:tr h="254544">
                <a:tc>
                  <a:txBody>
                    <a:bodyPr/>
                    <a:lstStyle/>
                    <a:p>
                      <a:pPr algn="ctr" rtl="0" fontAlgn="ctr"/>
                      <a:r>
                        <a:rPr lang="tr-TR" sz="1100" b="1" i="0" u="none" strike="noStrike" dirty="0">
                          <a:solidFill>
                            <a:srgbClr val="FF0000"/>
                          </a:solidFill>
                          <a:effectLst/>
                          <a:latin typeface="Calibri" panose="020F0502020204030204" pitchFamily="34" charset="0"/>
                        </a:rPr>
                        <a:t>29</a:t>
                      </a:r>
                    </a:p>
                  </a:txBody>
                  <a:tcPr marL="2577" marR="2577" marT="2577" marB="0" anchor="ctr"/>
                </a:tc>
                <a:tc>
                  <a:txBody>
                    <a:bodyPr/>
                    <a:lstStyle/>
                    <a:p>
                      <a:pPr algn="l" rtl="0" fontAlgn="ctr"/>
                      <a:r>
                        <a:rPr lang="tr-TR" sz="1100" u="none" strike="noStrike" dirty="0">
                          <a:effectLst/>
                        </a:rPr>
                        <a:t>eTwinning Projeleri Okul Kalite Etiketi Yarışması (2021-2022)</a:t>
                      </a:r>
                      <a:endParaRPr lang="tr-TR" sz="1100" b="0" i="0" u="none" strike="noStrike" dirty="0">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dirty="0">
                          <a:effectLst/>
                        </a:rPr>
                        <a:t>Genel</a:t>
                      </a:r>
                      <a:endParaRPr lang="tr-TR" sz="1100" b="0" i="0" u="none" strike="noStrike" dirty="0">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a:effectLst/>
                        </a:rPr>
                        <a:t>eTwinning School Tabelası</a:t>
                      </a:r>
                      <a:endParaRPr lang="tr-TR" sz="1100" b="0" i="0" u="none" strike="noStrike">
                        <a:solidFill>
                          <a:srgbClr val="000000"/>
                        </a:solidFill>
                        <a:effectLst/>
                        <a:latin typeface="Calibri" panose="020F0502020204030204" pitchFamily="34" charset="0"/>
                      </a:endParaRPr>
                    </a:p>
                  </a:txBody>
                  <a:tcPr marL="2577" marR="2577" marT="2577" marB="0" anchor="ctr"/>
                </a:tc>
                <a:extLst>
                  <a:ext uri="{0D108BD9-81ED-4DB2-BD59-A6C34878D82A}">
                    <a16:rowId xmlns:a16="http://schemas.microsoft.com/office/drawing/2014/main" val="898459615"/>
                  </a:ext>
                </a:extLst>
              </a:tr>
              <a:tr h="254544">
                <a:tc>
                  <a:txBody>
                    <a:bodyPr/>
                    <a:lstStyle/>
                    <a:p>
                      <a:pPr algn="ctr" rtl="0" fontAlgn="ctr"/>
                      <a:r>
                        <a:rPr lang="tr-TR" sz="1100" b="1" i="0" u="none" strike="noStrike" dirty="0">
                          <a:solidFill>
                            <a:srgbClr val="FF0000"/>
                          </a:solidFill>
                          <a:effectLst/>
                          <a:latin typeface="Calibri" panose="020F0502020204030204" pitchFamily="34" charset="0"/>
                        </a:rPr>
                        <a:t>30</a:t>
                      </a:r>
                    </a:p>
                  </a:txBody>
                  <a:tcPr marL="2577" marR="2577" marT="2577" marB="0" anchor="ctr"/>
                </a:tc>
                <a:tc>
                  <a:txBody>
                    <a:bodyPr/>
                    <a:lstStyle/>
                    <a:p>
                      <a:pPr algn="l" rtl="0" fontAlgn="ctr"/>
                      <a:r>
                        <a:rPr lang="tr-TR" sz="1100" u="none" strike="noStrike">
                          <a:effectLst/>
                        </a:rPr>
                        <a:t>TÜBİTAK 4004 Projesi (2019-2020)</a:t>
                      </a:r>
                      <a:endParaRPr lang="tr-TR" sz="1100" b="0" i="0" u="none" strike="noStrike">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dirty="0">
                          <a:effectLst/>
                        </a:rPr>
                        <a:t>Genel</a:t>
                      </a:r>
                      <a:endParaRPr lang="tr-TR" sz="1100" b="0" i="0" u="none" strike="noStrike" dirty="0">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a:effectLst/>
                        </a:rPr>
                        <a:t>Kars İlinin İlk Projesi</a:t>
                      </a:r>
                      <a:endParaRPr lang="tr-TR" sz="1100" b="0" i="0" u="none" strike="noStrike">
                        <a:solidFill>
                          <a:srgbClr val="000000"/>
                        </a:solidFill>
                        <a:effectLst/>
                        <a:latin typeface="Calibri" panose="020F0502020204030204" pitchFamily="34" charset="0"/>
                      </a:endParaRPr>
                    </a:p>
                  </a:txBody>
                  <a:tcPr marL="2577" marR="2577" marT="2577" marB="0" anchor="ctr"/>
                </a:tc>
                <a:extLst>
                  <a:ext uri="{0D108BD9-81ED-4DB2-BD59-A6C34878D82A}">
                    <a16:rowId xmlns:a16="http://schemas.microsoft.com/office/drawing/2014/main" val="4159071075"/>
                  </a:ext>
                </a:extLst>
              </a:tr>
              <a:tr h="254544">
                <a:tc>
                  <a:txBody>
                    <a:bodyPr/>
                    <a:lstStyle/>
                    <a:p>
                      <a:pPr algn="ctr" rtl="0" fontAlgn="ctr"/>
                      <a:r>
                        <a:rPr lang="tr-TR" sz="1100" b="1" i="0" u="none" strike="noStrike" dirty="0">
                          <a:solidFill>
                            <a:srgbClr val="FF0000"/>
                          </a:solidFill>
                          <a:effectLst/>
                          <a:latin typeface="Calibri" panose="020F0502020204030204" pitchFamily="34" charset="0"/>
                        </a:rPr>
                        <a:t>31</a:t>
                      </a:r>
                    </a:p>
                  </a:txBody>
                  <a:tcPr marL="2577" marR="2577" marT="2577" marB="0" anchor="ctr"/>
                </a:tc>
                <a:tc>
                  <a:txBody>
                    <a:bodyPr/>
                    <a:lstStyle/>
                    <a:p>
                      <a:pPr algn="l" rtl="0" fontAlgn="ctr"/>
                      <a:r>
                        <a:rPr lang="tr-TR" sz="1100" u="none" strike="noStrike" dirty="0">
                          <a:effectLst/>
                        </a:rPr>
                        <a:t>TÜBİTAK 4007 Projesi (2021) (İl Müdürlüğü Adına Başvuruldu)</a:t>
                      </a:r>
                      <a:endParaRPr lang="tr-TR" sz="1100" b="0" i="0" u="none" strike="noStrike" dirty="0">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dirty="0">
                          <a:effectLst/>
                        </a:rPr>
                        <a:t>Genel</a:t>
                      </a:r>
                      <a:endParaRPr lang="tr-TR" sz="1100" b="0" i="0" u="none" strike="noStrike" dirty="0">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a:effectLst/>
                        </a:rPr>
                        <a:t>Kars İlinin İlk Projesi</a:t>
                      </a:r>
                      <a:endParaRPr lang="tr-TR" sz="1100" b="0" i="0" u="none" strike="noStrike">
                        <a:solidFill>
                          <a:srgbClr val="000000"/>
                        </a:solidFill>
                        <a:effectLst/>
                        <a:latin typeface="Calibri" panose="020F0502020204030204" pitchFamily="34" charset="0"/>
                      </a:endParaRPr>
                    </a:p>
                  </a:txBody>
                  <a:tcPr marL="2577" marR="2577" marT="2577" marB="0" anchor="ctr"/>
                </a:tc>
                <a:extLst>
                  <a:ext uri="{0D108BD9-81ED-4DB2-BD59-A6C34878D82A}">
                    <a16:rowId xmlns:a16="http://schemas.microsoft.com/office/drawing/2014/main" val="1380524512"/>
                  </a:ext>
                </a:extLst>
              </a:tr>
              <a:tr h="254544">
                <a:tc>
                  <a:txBody>
                    <a:bodyPr/>
                    <a:lstStyle/>
                    <a:p>
                      <a:pPr algn="ctr" rtl="0" fontAlgn="ctr"/>
                      <a:r>
                        <a:rPr lang="tr-TR" sz="1100" b="1" i="0" u="none" strike="noStrike" dirty="0">
                          <a:solidFill>
                            <a:srgbClr val="FF0000"/>
                          </a:solidFill>
                          <a:effectLst/>
                          <a:latin typeface="Calibri" panose="020F0502020204030204" pitchFamily="34" charset="0"/>
                        </a:rPr>
                        <a:t>32</a:t>
                      </a:r>
                    </a:p>
                  </a:txBody>
                  <a:tcPr marL="2577" marR="2577" marT="2577" marB="0" anchor="ctr"/>
                </a:tc>
                <a:tc>
                  <a:txBody>
                    <a:bodyPr/>
                    <a:lstStyle/>
                    <a:p>
                      <a:pPr algn="l" rtl="0" fontAlgn="ctr"/>
                      <a:r>
                        <a:rPr lang="pl-PL" sz="1100" u="none" strike="noStrike" dirty="0">
                          <a:effectLst/>
                        </a:rPr>
                        <a:t>TÜBİTAK 4004 Projesi (2022) (2 başvuru)</a:t>
                      </a:r>
                      <a:endParaRPr lang="pl-PL" sz="1100" b="0" i="0" u="none" strike="noStrike" dirty="0">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a:effectLst/>
                        </a:rPr>
                        <a:t>Genel</a:t>
                      </a:r>
                      <a:endParaRPr lang="tr-TR" sz="1100" b="0" i="0" u="none" strike="noStrike">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dirty="0">
                          <a:effectLst/>
                        </a:rPr>
                        <a:t>Başvuruldu, Açıklanmadı</a:t>
                      </a:r>
                      <a:endParaRPr lang="tr-TR" sz="1100" b="0" i="0" u="none" strike="noStrike" dirty="0">
                        <a:solidFill>
                          <a:srgbClr val="000000"/>
                        </a:solidFill>
                        <a:effectLst/>
                        <a:latin typeface="Calibri" panose="020F0502020204030204" pitchFamily="34" charset="0"/>
                      </a:endParaRPr>
                    </a:p>
                  </a:txBody>
                  <a:tcPr marL="2577" marR="2577" marT="2577" marB="0" anchor="ctr"/>
                </a:tc>
                <a:extLst>
                  <a:ext uri="{0D108BD9-81ED-4DB2-BD59-A6C34878D82A}">
                    <a16:rowId xmlns:a16="http://schemas.microsoft.com/office/drawing/2014/main" val="1691244406"/>
                  </a:ext>
                </a:extLst>
              </a:tr>
              <a:tr h="254544">
                <a:tc>
                  <a:txBody>
                    <a:bodyPr/>
                    <a:lstStyle/>
                    <a:p>
                      <a:pPr algn="ctr" rtl="0" fontAlgn="ctr"/>
                      <a:r>
                        <a:rPr lang="tr-TR" sz="1100" b="1" i="0" u="none" strike="noStrike" dirty="0">
                          <a:solidFill>
                            <a:srgbClr val="FF0000"/>
                          </a:solidFill>
                          <a:effectLst/>
                          <a:latin typeface="Calibri" panose="020F0502020204030204" pitchFamily="34" charset="0"/>
                        </a:rPr>
                        <a:t>33</a:t>
                      </a:r>
                    </a:p>
                  </a:txBody>
                  <a:tcPr marL="2577" marR="2577" marT="2577" marB="0" anchor="ctr"/>
                </a:tc>
                <a:tc>
                  <a:txBody>
                    <a:bodyPr/>
                    <a:lstStyle/>
                    <a:p>
                      <a:pPr algn="l" rtl="0" fontAlgn="ctr"/>
                      <a:r>
                        <a:rPr lang="tr-TR" sz="1100" u="none" strike="noStrike" dirty="0">
                          <a:effectLst/>
                        </a:rPr>
                        <a:t>TÜBİTAK 4005 Projesi (2022)</a:t>
                      </a:r>
                      <a:endParaRPr lang="tr-TR" sz="1100" b="0" i="0" u="none" strike="noStrike" dirty="0">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a:effectLst/>
                        </a:rPr>
                        <a:t>Genel</a:t>
                      </a:r>
                      <a:endParaRPr lang="tr-TR" sz="1100" b="0" i="0" u="none" strike="noStrike">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dirty="0">
                          <a:effectLst/>
                        </a:rPr>
                        <a:t>Başvuruldu, Açıklanmadı</a:t>
                      </a:r>
                      <a:endParaRPr lang="tr-TR" sz="1100" b="0" i="0" u="none" strike="noStrike" dirty="0">
                        <a:solidFill>
                          <a:srgbClr val="000000"/>
                        </a:solidFill>
                        <a:effectLst/>
                        <a:latin typeface="Calibri" panose="020F0502020204030204" pitchFamily="34" charset="0"/>
                      </a:endParaRPr>
                    </a:p>
                  </a:txBody>
                  <a:tcPr marL="2577" marR="2577" marT="2577" marB="0" anchor="ctr"/>
                </a:tc>
                <a:extLst>
                  <a:ext uri="{0D108BD9-81ED-4DB2-BD59-A6C34878D82A}">
                    <a16:rowId xmlns:a16="http://schemas.microsoft.com/office/drawing/2014/main" val="4127412662"/>
                  </a:ext>
                </a:extLst>
              </a:tr>
              <a:tr h="254544">
                <a:tc>
                  <a:txBody>
                    <a:bodyPr/>
                    <a:lstStyle/>
                    <a:p>
                      <a:pPr algn="ctr" rtl="0" fontAlgn="ctr"/>
                      <a:r>
                        <a:rPr lang="tr-TR" sz="1100" b="1" i="0" u="none" strike="noStrike" dirty="0">
                          <a:solidFill>
                            <a:srgbClr val="FF0000"/>
                          </a:solidFill>
                          <a:effectLst/>
                          <a:latin typeface="Calibri" panose="020F0502020204030204" pitchFamily="34" charset="0"/>
                        </a:rPr>
                        <a:t>34</a:t>
                      </a:r>
                    </a:p>
                  </a:txBody>
                  <a:tcPr marL="2577" marR="2577" marT="2577" marB="0" anchor="ctr"/>
                </a:tc>
                <a:tc>
                  <a:txBody>
                    <a:bodyPr/>
                    <a:lstStyle/>
                    <a:p>
                      <a:pPr algn="l" rtl="0" fontAlgn="ctr"/>
                      <a:r>
                        <a:rPr lang="tr-TR" sz="1100" u="none" strike="noStrike">
                          <a:effectLst/>
                        </a:rPr>
                        <a:t>TÜBİTAK 2204-A  Lise Öğrencileri Araştırma Projeleri (2021)</a:t>
                      </a:r>
                      <a:endParaRPr lang="tr-TR" sz="1100" b="0" i="0" u="none" strike="noStrike">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dirty="0">
                          <a:effectLst/>
                        </a:rPr>
                        <a:t>Genel</a:t>
                      </a:r>
                      <a:endParaRPr lang="tr-TR" sz="1100" b="0" i="0" u="none" strike="noStrike" dirty="0">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dirty="0">
                          <a:effectLst/>
                        </a:rPr>
                        <a:t>İl Geneli En Çok Başvuru</a:t>
                      </a:r>
                      <a:endParaRPr lang="tr-TR" sz="1100" b="0" i="0" u="none" strike="noStrike" dirty="0">
                        <a:solidFill>
                          <a:srgbClr val="000000"/>
                        </a:solidFill>
                        <a:effectLst/>
                        <a:latin typeface="Calibri" panose="020F0502020204030204" pitchFamily="34" charset="0"/>
                      </a:endParaRPr>
                    </a:p>
                  </a:txBody>
                  <a:tcPr marL="2577" marR="2577" marT="2577" marB="0" anchor="ctr"/>
                </a:tc>
                <a:extLst>
                  <a:ext uri="{0D108BD9-81ED-4DB2-BD59-A6C34878D82A}">
                    <a16:rowId xmlns:a16="http://schemas.microsoft.com/office/drawing/2014/main" val="2854336196"/>
                  </a:ext>
                </a:extLst>
              </a:tr>
              <a:tr h="254544">
                <a:tc>
                  <a:txBody>
                    <a:bodyPr/>
                    <a:lstStyle/>
                    <a:p>
                      <a:pPr algn="ctr" rtl="0" fontAlgn="ctr"/>
                      <a:r>
                        <a:rPr lang="tr-TR" sz="1100" b="1" i="0" u="none" strike="noStrike" dirty="0">
                          <a:solidFill>
                            <a:srgbClr val="FF0000"/>
                          </a:solidFill>
                          <a:effectLst/>
                          <a:latin typeface="Calibri" panose="020F0502020204030204" pitchFamily="34" charset="0"/>
                        </a:rPr>
                        <a:t>35</a:t>
                      </a:r>
                    </a:p>
                  </a:txBody>
                  <a:tcPr marL="2577" marR="2577" marT="2577" marB="0" anchor="ctr"/>
                </a:tc>
                <a:tc>
                  <a:txBody>
                    <a:bodyPr/>
                    <a:lstStyle/>
                    <a:p>
                      <a:pPr algn="l" rtl="0" fontAlgn="ctr"/>
                      <a:r>
                        <a:rPr lang="tr-TR" sz="1100" u="none" strike="noStrike">
                          <a:effectLst/>
                        </a:rPr>
                        <a:t>TÜBİTAK 2204-B  Ortaokul Öğrencileri Araştırma Projeleri (2021)</a:t>
                      </a:r>
                      <a:endParaRPr lang="tr-TR" sz="1100" b="0" i="0" u="none" strike="noStrike">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dirty="0">
                          <a:effectLst/>
                        </a:rPr>
                        <a:t>Genel</a:t>
                      </a:r>
                      <a:endParaRPr lang="tr-TR" sz="1100" b="0" i="0" u="none" strike="noStrike" dirty="0">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a:effectLst/>
                        </a:rPr>
                        <a:t>İl Geneli En Çok Başvuru</a:t>
                      </a:r>
                      <a:endParaRPr lang="tr-TR" sz="1100" b="0" i="0" u="none" strike="noStrike">
                        <a:solidFill>
                          <a:srgbClr val="000000"/>
                        </a:solidFill>
                        <a:effectLst/>
                        <a:latin typeface="Calibri" panose="020F0502020204030204" pitchFamily="34" charset="0"/>
                      </a:endParaRPr>
                    </a:p>
                  </a:txBody>
                  <a:tcPr marL="2577" marR="2577" marT="2577" marB="0" anchor="ctr"/>
                </a:tc>
                <a:extLst>
                  <a:ext uri="{0D108BD9-81ED-4DB2-BD59-A6C34878D82A}">
                    <a16:rowId xmlns:a16="http://schemas.microsoft.com/office/drawing/2014/main" val="3369185161"/>
                  </a:ext>
                </a:extLst>
              </a:tr>
              <a:tr h="254544">
                <a:tc>
                  <a:txBody>
                    <a:bodyPr/>
                    <a:lstStyle/>
                    <a:p>
                      <a:pPr algn="ctr" rtl="0" fontAlgn="ctr"/>
                      <a:r>
                        <a:rPr lang="tr-TR" sz="1100" b="1" i="0" u="none" strike="noStrike" dirty="0">
                          <a:solidFill>
                            <a:srgbClr val="FF0000"/>
                          </a:solidFill>
                          <a:effectLst/>
                          <a:latin typeface="Calibri" panose="020F0502020204030204" pitchFamily="34" charset="0"/>
                        </a:rPr>
                        <a:t>36</a:t>
                      </a:r>
                    </a:p>
                  </a:txBody>
                  <a:tcPr marL="2577" marR="2577" marT="2577" marB="0" anchor="ctr"/>
                </a:tc>
                <a:tc>
                  <a:txBody>
                    <a:bodyPr/>
                    <a:lstStyle/>
                    <a:p>
                      <a:pPr algn="l" rtl="0" fontAlgn="ctr"/>
                      <a:r>
                        <a:rPr lang="tr-TR" sz="1100" u="none" strike="noStrike">
                          <a:effectLst/>
                        </a:rPr>
                        <a:t>TÜBİTAK 2204-A  Lise Öğrencileri Araştırma Projeleri (2022)</a:t>
                      </a:r>
                      <a:endParaRPr lang="tr-TR" sz="1100" b="0" i="0" u="none" strike="noStrike">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dirty="0">
                          <a:effectLst/>
                        </a:rPr>
                        <a:t>Genel</a:t>
                      </a:r>
                      <a:endParaRPr lang="tr-TR" sz="1100" b="0" i="0" u="none" strike="noStrike" dirty="0">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dirty="0">
                          <a:effectLst/>
                        </a:rPr>
                        <a:t>İl Geneli En Çok Başvuru</a:t>
                      </a:r>
                      <a:endParaRPr lang="tr-TR" sz="1100" b="0" i="0" u="none" strike="noStrike" dirty="0">
                        <a:solidFill>
                          <a:srgbClr val="000000"/>
                        </a:solidFill>
                        <a:effectLst/>
                        <a:latin typeface="Calibri" panose="020F0502020204030204" pitchFamily="34" charset="0"/>
                      </a:endParaRPr>
                    </a:p>
                  </a:txBody>
                  <a:tcPr marL="2577" marR="2577" marT="2577" marB="0" anchor="ctr"/>
                </a:tc>
                <a:extLst>
                  <a:ext uri="{0D108BD9-81ED-4DB2-BD59-A6C34878D82A}">
                    <a16:rowId xmlns:a16="http://schemas.microsoft.com/office/drawing/2014/main" val="744103486"/>
                  </a:ext>
                </a:extLst>
              </a:tr>
              <a:tr h="254544">
                <a:tc>
                  <a:txBody>
                    <a:bodyPr/>
                    <a:lstStyle/>
                    <a:p>
                      <a:pPr algn="ctr" rtl="0" fontAlgn="ctr"/>
                      <a:r>
                        <a:rPr lang="tr-TR" sz="1100" b="1" i="0" u="none" strike="noStrike" dirty="0">
                          <a:solidFill>
                            <a:srgbClr val="FF0000"/>
                          </a:solidFill>
                          <a:effectLst/>
                          <a:latin typeface="Calibri" panose="020F0502020204030204" pitchFamily="34" charset="0"/>
                        </a:rPr>
                        <a:t>37</a:t>
                      </a:r>
                    </a:p>
                  </a:txBody>
                  <a:tcPr marL="2577" marR="2577" marT="2577" marB="0" anchor="ctr"/>
                </a:tc>
                <a:tc>
                  <a:txBody>
                    <a:bodyPr/>
                    <a:lstStyle/>
                    <a:p>
                      <a:pPr algn="l" rtl="0" fontAlgn="ctr"/>
                      <a:r>
                        <a:rPr lang="tr-TR" sz="1100" u="none" strike="noStrike">
                          <a:effectLst/>
                        </a:rPr>
                        <a:t>TÜBİTAK 2204-B  Ortaokul Öğrencileri Araştırma Projeleri (2022)</a:t>
                      </a:r>
                      <a:endParaRPr lang="tr-TR" sz="1100" b="0" i="0" u="none" strike="noStrike">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dirty="0">
                          <a:effectLst/>
                        </a:rPr>
                        <a:t>Genel</a:t>
                      </a:r>
                      <a:endParaRPr lang="tr-TR" sz="1100" b="0" i="0" u="none" strike="noStrike" dirty="0">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dirty="0">
                          <a:effectLst/>
                        </a:rPr>
                        <a:t>İl Geneli En Çok Başvuru</a:t>
                      </a:r>
                      <a:endParaRPr lang="tr-TR" sz="1100" b="0" i="0" u="none" strike="noStrike" dirty="0">
                        <a:solidFill>
                          <a:srgbClr val="000000"/>
                        </a:solidFill>
                        <a:effectLst/>
                        <a:latin typeface="Calibri" panose="020F0502020204030204" pitchFamily="34" charset="0"/>
                      </a:endParaRPr>
                    </a:p>
                  </a:txBody>
                  <a:tcPr marL="2577" marR="2577" marT="2577" marB="0" anchor="ctr"/>
                </a:tc>
                <a:extLst>
                  <a:ext uri="{0D108BD9-81ED-4DB2-BD59-A6C34878D82A}">
                    <a16:rowId xmlns:a16="http://schemas.microsoft.com/office/drawing/2014/main" val="1714788246"/>
                  </a:ext>
                </a:extLst>
              </a:tr>
              <a:tr h="254544">
                <a:tc>
                  <a:txBody>
                    <a:bodyPr/>
                    <a:lstStyle/>
                    <a:p>
                      <a:pPr algn="ctr" rtl="0" fontAlgn="ctr"/>
                      <a:r>
                        <a:rPr lang="tr-TR" sz="1100" b="1" i="0" u="none" strike="noStrike" dirty="0">
                          <a:solidFill>
                            <a:srgbClr val="FF0000"/>
                          </a:solidFill>
                          <a:effectLst/>
                          <a:latin typeface="Calibri" panose="020F0502020204030204" pitchFamily="34" charset="0"/>
                        </a:rPr>
                        <a:t>38</a:t>
                      </a:r>
                    </a:p>
                  </a:txBody>
                  <a:tcPr marL="2577" marR="2577" marT="2577" marB="0" anchor="ctr"/>
                </a:tc>
                <a:tc>
                  <a:txBody>
                    <a:bodyPr/>
                    <a:lstStyle/>
                    <a:p>
                      <a:pPr algn="l" rtl="0" fontAlgn="ctr"/>
                      <a:r>
                        <a:rPr lang="tr-TR" sz="1100" u="none" strike="noStrike">
                          <a:effectLst/>
                        </a:rPr>
                        <a:t>TÜBİTAK 2204C Lise Öğrencileri Kutup Araştırma Projeleri (2022)</a:t>
                      </a:r>
                      <a:endParaRPr lang="tr-TR" sz="1100" b="0" i="0" u="none" strike="noStrike">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dirty="0">
                          <a:effectLst/>
                        </a:rPr>
                        <a:t>Genel</a:t>
                      </a:r>
                      <a:endParaRPr lang="tr-TR" sz="1100" b="0" i="0" u="none" strike="noStrike" dirty="0">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dirty="0">
                          <a:effectLst/>
                        </a:rPr>
                        <a:t>İl Geneli İlk ve Tek Başvuru</a:t>
                      </a:r>
                      <a:endParaRPr lang="tr-TR" sz="1100" b="0" i="0" u="none" strike="noStrike" dirty="0">
                        <a:solidFill>
                          <a:srgbClr val="000000"/>
                        </a:solidFill>
                        <a:effectLst/>
                        <a:latin typeface="Calibri" panose="020F0502020204030204" pitchFamily="34" charset="0"/>
                      </a:endParaRPr>
                    </a:p>
                  </a:txBody>
                  <a:tcPr marL="2577" marR="2577" marT="2577" marB="0" anchor="ctr"/>
                </a:tc>
                <a:extLst>
                  <a:ext uri="{0D108BD9-81ED-4DB2-BD59-A6C34878D82A}">
                    <a16:rowId xmlns:a16="http://schemas.microsoft.com/office/drawing/2014/main" val="774836779"/>
                  </a:ext>
                </a:extLst>
              </a:tr>
              <a:tr h="254544">
                <a:tc>
                  <a:txBody>
                    <a:bodyPr/>
                    <a:lstStyle/>
                    <a:p>
                      <a:pPr algn="ctr" rtl="0" fontAlgn="ctr"/>
                      <a:r>
                        <a:rPr lang="tr-TR" sz="1100" b="1" i="0" u="none" strike="noStrike" dirty="0">
                          <a:solidFill>
                            <a:srgbClr val="FF0000"/>
                          </a:solidFill>
                          <a:effectLst/>
                          <a:latin typeface="Calibri" panose="020F0502020204030204" pitchFamily="34" charset="0"/>
                        </a:rPr>
                        <a:t>39</a:t>
                      </a:r>
                    </a:p>
                  </a:txBody>
                  <a:tcPr marL="2577" marR="2577" marT="2577" marB="0" anchor="ctr"/>
                </a:tc>
                <a:tc>
                  <a:txBody>
                    <a:bodyPr/>
                    <a:lstStyle/>
                    <a:p>
                      <a:pPr algn="l" rtl="0" fontAlgn="ctr"/>
                      <a:r>
                        <a:rPr lang="tr-TR" sz="1100" u="none" strike="noStrike">
                          <a:effectLst/>
                        </a:rPr>
                        <a:t>TÜBİTAK 2204D Lise Öğrencileri İklim Değişikliği Araştırma Projeleri</a:t>
                      </a:r>
                      <a:endParaRPr lang="tr-TR" sz="1100" b="0" i="0" u="none" strike="noStrike">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a:effectLst/>
                        </a:rPr>
                        <a:t>Genel</a:t>
                      </a:r>
                      <a:endParaRPr lang="tr-TR" sz="1100" b="0" i="0" u="none" strike="noStrike">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dirty="0">
                          <a:effectLst/>
                        </a:rPr>
                        <a:t>İl Geneli İlk ve Tek Başvuru</a:t>
                      </a:r>
                      <a:endParaRPr lang="tr-TR" sz="1100" b="0" i="0" u="none" strike="noStrike" dirty="0">
                        <a:solidFill>
                          <a:srgbClr val="000000"/>
                        </a:solidFill>
                        <a:effectLst/>
                        <a:latin typeface="Calibri" panose="020F0502020204030204" pitchFamily="34" charset="0"/>
                      </a:endParaRPr>
                    </a:p>
                  </a:txBody>
                  <a:tcPr marL="2577" marR="2577" marT="2577" marB="0" anchor="ctr"/>
                </a:tc>
                <a:extLst>
                  <a:ext uri="{0D108BD9-81ED-4DB2-BD59-A6C34878D82A}">
                    <a16:rowId xmlns:a16="http://schemas.microsoft.com/office/drawing/2014/main" val="61299517"/>
                  </a:ext>
                </a:extLst>
              </a:tr>
              <a:tr h="254544">
                <a:tc>
                  <a:txBody>
                    <a:bodyPr/>
                    <a:lstStyle/>
                    <a:p>
                      <a:pPr algn="ctr" rtl="0" fontAlgn="ctr"/>
                      <a:r>
                        <a:rPr lang="tr-TR" sz="1100" b="1" i="0" u="none" strike="noStrike" dirty="0">
                          <a:solidFill>
                            <a:srgbClr val="FF0000"/>
                          </a:solidFill>
                          <a:effectLst/>
                          <a:latin typeface="Calibri" panose="020F0502020204030204" pitchFamily="34" charset="0"/>
                        </a:rPr>
                        <a:t>40</a:t>
                      </a:r>
                    </a:p>
                  </a:txBody>
                  <a:tcPr marL="2577" marR="2577" marT="2577" marB="0" anchor="ctr"/>
                </a:tc>
                <a:tc>
                  <a:txBody>
                    <a:bodyPr/>
                    <a:lstStyle/>
                    <a:p>
                      <a:pPr algn="l" rtl="0" fontAlgn="ctr"/>
                      <a:r>
                        <a:rPr lang="da-DK" sz="1100" u="none" strike="noStrike">
                          <a:effectLst/>
                        </a:rPr>
                        <a:t>TEKNOFEST Projeleri (2021) (11 Proje Başvurusu)</a:t>
                      </a:r>
                      <a:endParaRPr lang="da-DK" sz="1100" b="0" i="0" u="none" strike="noStrike">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a:effectLst/>
                        </a:rPr>
                        <a:t>Genel</a:t>
                      </a:r>
                      <a:endParaRPr lang="tr-TR" sz="1100" b="0" i="0" u="none" strike="noStrike">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dirty="0">
                          <a:effectLst/>
                        </a:rPr>
                        <a:t>İl Geneli En Çok Başvuru</a:t>
                      </a:r>
                      <a:br>
                        <a:rPr lang="tr-TR" sz="1100" u="none" strike="noStrike" dirty="0">
                          <a:effectLst/>
                        </a:rPr>
                      </a:br>
                      <a:r>
                        <a:rPr lang="tr-TR" sz="1100" u="none" strike="noStrike" dirty="0">
                          <a:effectLst/>
                        </a:rPr>
                        <a:t>5 Yarı Finalist, 2 Finalist</a:t>
                      </a:r>
                      <a:endParaRPr lang="tr-TR" sz="1100" b="0" i="0" u="none" strike="noStrike" dirty="0">
                        <a:solidFill>
                          <a:srgbClr val="000000"/>
                        </a:solidFill>
                        <a:effectLst/>
                        <a:latin typeface="Calibri" panose="020F0502020204030204" pitchFamily="34" charset="0"/>
                      </a:endParaRPr>
                    </a:p>
                  </a:txBody>
                  <a:tcPr marL="2577" marR="2577" marT="2577" marB="0" anchor="ctr"/>
                </a:tc>
                <a:extLst>
                  <a:ext uri="{0D108BD9-81ED-4DB2-BD59-A6C34878D82A}">
                    <a16:rowId xmlns:a16="http://schemas.microsoft.com/office/drawing/2014/main" val="3625010513"/>
                  </a:ext>
                </a:extLst>
              </a:tr>
              <a:tr h="254544">
                <a:tc>
                  <a:txBody>
                    <a:bodyPr/>
                    <a:lstStyle/>
                    <a:p>
                      <a:pPr algn="ctr" rtl="0" fontAlgn="ctr"/>
                      <a:r>
                        <a:rPr lang="tr-TR" sz="1100" b="1" i="0" u="none" strike="noStrike" dirty="0">
                          <a:solidFill>
                            <a:srgbClr val="FF0000"/>
                          </a:solidFill>
                          <a:effectLst/>
                          <a:latin typeface="Calibri" panose="020F0502020204030204" pitchFamily="34" charset="0"/>
                        </a:rPr>
                        <a:t>41</a:t>
                      </a:r>
                    </a:p>
                  </a:txBody>
                  <a:tcPr marL="2577" marR="2577" marT="2577" marB="0" anchor="ctr"/>
                </a:tc>
                <a:tc>
                  <a:txBody>
                    <a:bodyPr/>
                    <a:lstStyle/>
                    <a:p>
                      <a:pPr algn="l" rtl="0" fontAlgn="ctr"/>
                      <a:r>
                        <a:rPr lang="da-DK" sz="1100" u="none" strike="noStrike">
                          <a:effectLst/>
                        </a:rPr>
                        <a:t>TEKNOFEST Projeleri (2022) (8 Proje Başvurusu)</a:t>
                      </a:r>
                      <a:endParaRPr lang="da-DK" sz="1100" b="0" i="0" u="none" strike="noStrike">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a:effectLst/>
                        </a:rPr>
                        <a:t>Genel</a:t>
                      </a:r>
                      <a:endParaRPr lang="tr-TR" sz="1100" b="0" i="0" u="none" strike="noStrike">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dirty="0">
                          <a:effectLst/>
                        </a:rPr>
                        <a:t>İl Geneli En Çok Başvuru</a:t>
                      </a:r>
                      <a:br>
                        <a:rPr lang="tr-TR" sz="1100" u="none" strike="noStrike" dirty="0">
                          <a:effectLst/>
                        </a:rPr>
                      </a:br>
                      <a:r>
                        <a:rPr lang="tr-TR" sz="1100" u="none" strike="noStrike" dirty="0">
                          <a:effectLst/>
                        </a:rPr>
                        <a:t>5 Yarı Finalist, 3 Finalist</a:t>
                      </a:r>
                      <a:endParaRPr lang="tr-TR" sz="1100" b="0" i="0" u="none" strike="noStrike" dirty="0">
                        <a:solidFill>
                          <a:srgbClr val="000000"/>
                        </a:solidFill>
                        <a:effectLst/>
                        <a:latin typeface="Calibri" panose="020F0502020204030204" pitchFamily="34" charset="0"/>
                      </a:endParaRPr>
                    </a:p>
                  </a:txBody>
                  <a:tcPr marL="2577" marR="2577" marT="2577" marB="0" anchor="ctr"/>
                </a:tc>
                <a:extLst>
                  <a:ext uri="{0D108BD9-81ED-4DB2-BD59-A6C34878D82A}">
                    <a16:rowId xmlns:a16="http://schemas.microsoft.com/office/drawing/2014/main" val="3192283800"/>
                  </a:ext>
                </a:extLst>
              </a:tr>
              <a:tr h="254544">
                <a:tc>
                  <a:txBody>
                    <a:bodyPr/>
                    <a:lstStyle/>
                    <a:p>
                      <a:pPr algn="ctr" rtl="0" fontAlgn="ctr"/>
                      <a:r>
                        <a:rPr lang="tr-TR" sz="1100" b="1" i="0" u="none" strike="noStrike" dirty="0">
                          <a:solidFill>
                            <a:srgbClr val="FF0000"/>
                          </a:solidFill>
                          <a:effectLst/>
                          <a:latin typeface="Calibri" panose="020F0502020204030204" pitchFamily="34" charset="0"/>
                        </a:rPr>
                        <a:t>42</a:t>
                      </a:r>
                    </a:p>
                  </a:txBody>
                  <a:tcPr marL="2577" marR="2577" marT="2577" marB="0" anchor="ctr"/>
                </a:tc>
                <a:tc>
                  <a:txBody>
                    <a:bodyPr/>
                    <a:lstStyle/>
                    <a:p>
                      <a:pPr algn="l" rtl="0" fontAlgn="ctr"/>
                      <a:r>
                        <a:rPr lang="tr-TR" sz="1100" u="none" strike="noStrike" dirty="0">
                          <a:effectLst/>
                        </a:rPr>
                        <a:t>Yapay Zekayı BİLSEM ERASMUS (+) Projesi (2021)</a:t>
                      </a:r>
                      <a:endParaRPr lang="tr-TR" sz="1100" b="0" i="0" u="none" strike="noStrike" dirty="0">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a:effectLst/>
                        </a:rPr>
                        <a:t>Genel</a:t>
                      </a:r>
                      <a:endParaRPr lang="tr-TR" sz="1100" b="0" i="0" u="none" strike="noStrike">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dirty="0">
                          <a:effectLst/>
                        </a:rPr>
                        <a:t>Türkiye Geneli 7 BİLSEM'den Biri</a:t>
                      </a:r>
                      <a:endParaRPr lang="tr-TR" sz="1100" b="0" i="0" u="none" strike="noStrike" dirty="0">
                        <a:solidFill>
                          <a:srgbClr val="000000"/>
                        </a:solidFill>
                        <a:effectLst/>
                        <a:latin typeface="Calibri" panose="020F0502020204030204" pitchFamily="34" charset="0"/>
                      </a:endParaRPr>
                    </a:p>
                  </a:txBody>
                  <a:tcPr marL="2577" marR="2577" marT="2577" marB="0" anchor="ctr"/>
                </a:tc>
                <a:extLst>
                  <a:ext uri="{0D108BD9-81ED-4DB2-BD59-A6C34878D82A}">
                    <a16:rowId xmlns:a16="http://schemas.microsoft.com/office/drawing/2014/main" val="1802854905"/>
                  </a:ext>
                </a:extLst>
              </a:tr>
              <a:tr h="254544">
                <a:tc>
                  <a:txBody>
                    <a:bodyPr/>
                    <a:lstStyle/>
                    <a:p>
                      <a:pPr algn="ctr" rtl="0" fontAlgn="ctr"/>
                      <a:r>
                        <a:rPr lang="tr-TR" sz="1100" b="1" i="0" u="none" strike="noStrike" dirty="0">
                          <a:solidFill>
                            <a:srgbClr val="FF0000"/>
                          </a:solidFill>
                          <a:effectLst/>
                          <a:latin typeface="Calibri" panose="020F0502020204030204" pitchFamily="34" charset="0"/>
                        </a:rPr>
                        <a:t>43</a:t>
                      </a:r>
                    </a:p>
                  </a:txBody>
                  <a:tcPr marL="2577" marR="2577" marT="2577" marB="0" anchor="ctr"/>
                </a:tc>
                <a:tc>
                  <a:txBody>
                    <a:bodyPr/>
                    <a:lstStyle/>
                    <a:p>
                      <a:pPr algn="l" rtl="0" fontAlgn="ctr"/>
                      <a:r>
                        <a:rPr lang="tr-TR" sz="1100" u="none" strike="noStrike" dirty="0">
                          <a:effectLst/>
                        </a:rPr>
                        <a:t>ERASMUS (+) Projeleri (3 Başvuru) (2022)</a:t>
                      </a:r>
                      <a:endParaRPr lang="tr-TR" sz="1100" b="0" i="0" u="none" strike="noStrike" dirty="0">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dirty="0">
                          <a:effectLst/>
                        </a:rPr>
                        <a:t>Genel</a:t>
                      </a:r>
                      <a:endParaRPr lang="tr-TR" sz="1100" b="0" i="0" u="none" strike="noStrike" dirty="0">
                        <a:solidFill>
                          <a:srgbClr val="000000"/>
                        </a:solidFill>
                        <a:effectLst/>
                        <a:latin typeface="Calibri" panose="020F0502020204030204" pitchFamily="34" charset="0"/>
                      </a:endParaRPr>
                    </a:p>
                  </a:txBody>
                  <a:tcPr marL="2577" marR="2577" marT="2577" marB="0" anchor="ctr"/>
                </a:tc>
                <a:tc>
                  <a:txBody>
                    <a:bodyPr/>
                    <a:lstStyle/>
                    <a:p>
                      <a:pPr algn="ctr" rtl="0" fontAlgn="ctr"/>
                      <a:r>
                        <a:rPr lang="tr-TR" sz="1100" u="none" strike="noStrike" dirty="0">
                          <a:effectLst/>
                        </a:rPr>
                        <a:t>2 Akreditasyon Başarılı</a:t>
                      </a:r>
                      <a:endParaRPr lang="tr-TR" sz="1100" b="0" i="0" u="none" strike="noStrike" dirty="0">
                        <a:solidFill>
                          <a:srgbClr val="000000"/>
                        </a:solidFill>
                        <a:effectLst/>
                        <a:latin typeface="Calibri" panose="020F0502020204030204" pitchFamily="34" charset="0"/>
                      </a:endParaRPr>
                    </a:p>
                  </a:txBody>
                  <a:tcPr marL="2577" marR="2577" marT="2577" marB="0" anchor="ctr"/>
                </a:tc>
                <a:extLst>
                  <a:ext uri="{0D108BD9-81ED-4DB2-BD59-A6C34878D82A}">
                    <a16:rowId xmlns:a16="http://schemas.microsoft.com/office/drawing/2014/main" val="1224217475"/>
                  </a:ext>
                </a:extLst>
              </a:tr>
            </a:tbl>
          </a:graphicData>
        </a:graphic>
      </p:graphicFrame>
      <p:sp>
        <p:nvSpPr>
          <p:cNvPr id="3" name="Başlık 1">
            <a:extLst>
              <a:ext uri="{FF2B5EF4-FFF2-40B4-BE49-F238E27FC236}">
                <a16:creationId xmlns:a16="http://schemas.microsoft.com/office/drawing/2014/main" id="{6FD7D639-8EE8-66BD-54FA-6E21879EB87F}"/>
              </a:ext>
            </a:extLst>
          </p:cNvPr>
          <p:cNvSpPr txBox="1">
            <a:spLocks/>
          </p:cNvSpPr>
          <p:nvPr/>
        </p:nvSpPr>
        <p:spPr>
          <a:xfrm>
            <a:off x="479397" y="134224"/>
            <a:ext cx="9217053" cy="75319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tr-TR" b="1" dirty="0">
                <a:solidFill>
                  <a:srgbClr val="FF0000"/>
                </a:solidFill>
              </a:rPr>
              <a:t>Başarılar</a:t>
            </a:r>
          </a:p>
        </p:txBody>
      </p:sp>
    </p:spTree>
    <p:extLst>
      <p:ext uri="{BB962C8B-B14F-4D97-AF65-F5344CB8AC3E}">
        <p14:creationId xmlns:p14="http://schemas.microsoft.com/office/powerpoint/2010/main" val="82319013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22556" y="188803"/>
            <a:ext cx="3946888" cy="29131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Dikdörtgen 4"/>
          <p:cNvSpPr/>
          <p:nvPr/>
        </p:nvSpPr>
        <p:spPr>
          <a:xfrm>
            <a:off x="1697156" y="3190210"/>
            <a:ext cx="9171295" cy="1569660"/>
          </a:xfrm>
          <a:prstGeom prst="rect">
            <a:avLst/>
          </a:prstGeom>
        </p:spPr>
        <p:txBody>
          <a:bodyPr wrap="square">
            <a:spAutoFit/>
          </a:bodyPr>
          <a:lstStyle/>
          <a:p>
            <a:pPr marL="109728" indent="0" fontAlgn="auto">
              <a:buNone/>
            </a:pPr>
            <a:r>
              <a:rPr lang="tr-TR" sz="2400" dirty="0">
                <a:latin typeface="Tahoma" panose="020B0604030504040204" pitchFamily="34" charset="0"/>
                <a:ea typeface="Tahoma" panose="020B0604030504040204" pitchFamily="34" charset="0"/>
                <a:cs typeface="Tahoma" panose="020B0604030504040204" pitchFamily="34" charset="0"/>
              </a:rPr>
              <a:t> “Uygar dünyada yerimizi korumayı, sağlamlaştırmayı istiyorsak; yeteneğin her zerresine, zekanın her kıvılcımına ve maharetin en küçük ışığına bile ihtiyacımız vardır.” </a:t>
            </a:r>
          </a:p>
          <a:p>
            <a:pPr marL="109728" indent="0" fontAlgn="auto">
              <a:buNone/>
            </a:pPr>
            <a:r>
              <a:rPr lang="tr-TR" sz="2400" dirty="0">
                <a:latin typeface="Tahoma" panose="020B0604030504040204" pitchFamily="34" charset="0"/>
                <a:ea typeface="Tahoma" panose="020B0604030504040204" pitchFamily="34" charset="0"/>
                <a:cs typeface="Tahoma" panose="020B0604030504040204" pitchFamily="34" charset="0"/>
              </a:rPr>
              <a:t>                                                               M. Kemal ATATÜRK</a:t>
            </a:r>
          </a:p>
        </p:txBody>
      </p:sp>
      <p:sp>
        <p:nvSpPr>
          <p:cNvPr id="7" name="Metin kutusu 4"/>
          <p:cNvSpPr txBox="1"/>
          <p:nvPr/>
        </p:nvSpPr>
        <p:spPr>
          <a:xfrm>
            <a:off x="8664165" y="5205743"/>
            <a:ext cx="2335795" cy="507831"/>
          </a:xfrm>
          <a:prstGeom prst="rect">
            <a:avLst/>
          </a:prstGeom>
          <a:noFill/>
        </p:spPr>
        <p:txBody>
          <a:bodyPr wrap="square" rtlCol="0">
            <a:spAutoFit/>
          </a:bodyPr>
          <a:lstStyle/>
          <a:p>
            <a:pPr algn="ctr"/>
            <a:endParaRPr lang="tr-TR" sz="900" b="1" dirty="0"/>
          </a:p>
          <a:p>
            <a:pPr algn="ctr"/>
            <a:endParaRPr lang="tr-TR" b="1" dirty="0"/>
          </a:p>
        </p:txBody>
      </p:sp>
      <p:pic>
        <p:nvPicPr>
          <p:cNvPr id="11" name="Picture 3" descr="D:\111\karışık evrak\LOGOLAR\mem_logo_1.jpg"/>
          <p:cNvPicPr>
            <a:picLocks noChangeAspect="1" noChangeArrowheads="1"/>
          </p:cNvPicPr>
          <p:nvPr/>
        </p:nvPicPr>
        <p:blipFill>
          <a:blip r:embed="rId3" cstate="print"/>
          <a:srcRect/>
          <a:stretch>
            <a:fillRect/>
          </a:stretch>
        </p:blipFill>
        <p:spPr bwMode="auto">
          <a:xfrm>
            <a:off x="10439724" y="44006"/>
            <a:ext cx="857454" cy="842962"/>
          </a:xfrm>
          <a:prstGeom prst="rect">
            <a:avLst/>
          </a:prstGeom>
          <a:noFill/>
        </p:spPr>
      </p:pic>
      <p:pic>
        <p:nvPicPr>
          <p:cNvPr id="16386" name="Picture 2" descr="D:\111\karışık evrak\LOGOLAR\Facebook_Logo.png"/>
          <p:cNvPicPr>
            <a:picLocks noChangeAspect="1" noChangeArrowheads="1"/>
          </p:cNvPicPr>
          <p:nvPr/>
        </p:nvPicPr>
        <p:blipFill>
          <a:blip r:embed="rId4" cstate="print"/>
          <a:srcRect/>
          <a:stretch>
            <a:fillRect/>
          </a:stretch>
        </p:blipFill>
        <p:spPr bwMode="auto">
          <a:xfrm>
            <a:off x="3433276" y="6129196"/>
            <a:ext cx="554683" cy="555767"/>
          </a:xfrm>
          <a:prstGeom prst="rect">
            <a:avLst/>
          </a:prstGeom>
          <a:noFill/>
        </p:spPr>
      </p:pic>
      <p:sp>
        <p:nvSpPr>
          <p:cNvPr id="12" name="Metin kutusu 4"/>
          <p:cNvSpPr txBox="1"/>
          <p:nvPr/>
        </p:nvSpPr>
        <p:spPr>
          <a:xfrm>
            <a:off x="4000122" y="6073170"/>
            <a:ext cx="1413850" cy="784830"/>
          </a:xfrm>
          <a:prstGeom prst="rect">
            <a:avLst/>
          </a:prstGeom>
          <a:noFill/>
        </p:spPr>
        <p:txBody>
          <a:bodyPr wrap="square" rtlCol="0">
            <a:spAutoFit/>
          </a:bodyPr>
          <a:lstStyle/>
          <a:p>
            <a:pPr algn="ctr"/>
            <a:endParaRPr lang="tr-TR" sz="900" b="1" dirty="0"/>
          </a:p>
          <a:p>
            <a:pPr algn="ctr"/>
            <a:r>
              <a:rPr lang="tr-TR" b="1" dirty="0"/>
              <a:t>@</a:t>
            </a:r>
            <a:r>
              <a:rPr lang="tr-TR" b="1" dirty="0" err="1"/>
              <a:t>karsbilsem</a:t>
            </a:r>
            <a:endParaRPr lang="tr-TR" b="1" dirty="0"/>
          </a:p>
          <a:p>
            <a:pPr algn="ctr"/>
            <a:endParaRPr lang="tr-TR" b="1" dirty="0"/>
          </a:p>
        </p:txBody>
      </p:sp>
      <p:pic>
        <p:nvPicPr>
          <p:cNvPr id="16387" name="Picture 3" descr="D:\111\karışık evrak\LOGOLAR\insta.png"/>
          <p:cNvPicPr>
            <a:picLocks noChangeAspect="1" noChangeArrowheads="1"/>
          </p:cNvPicPr>
          <p:nvPr/>
        </p:nvPicPr>
        <p:blipFill>
          <a:blip r:embed="rId5" cstate="print"/>
          <a:srcRect/>
          <a:stretch>
            <a:fillRect/>
          </a:stretch>
        </p:blipFill>
        <p:spPr bwMode="auto">
          <a:xfrm>
            <a:off x="1194303" y="6129196"/>
            <a:ext cx="614754" cy="596036"/>
          </a:xfrm>
          <a:prstGeom prst="rect">
            <a:avLst/>
          </a:prstGeom>
          <a:noFill/>
        </p:spPr>
      </p:pic>
      <p:sp>
        <p:nvSpPr>
          <p:cNvPr id="13" name="Metin kutusu 4"/>
          <p:cNvSpPr txBox="1"/>
          <p:nvPr/>
        </p:nvSpPr>
        <p:spPr>
          <a:xfrm>
            <a:off x="1825782" y="6073170"/>
            <a:ext cx="1413850" cy="784830"/>
          </a:xfrm>
          <a:prstGeom prst="rect">
            <a:avLst/>
          </a:prstGeom>
          <a:noFill/>
        </p:spPr>
        <p:txBody>
          <a:bodyPr wrap="square" rtlCol="0">
            <a:spAutoFit/>
          </a:bodyPr>
          <a:lstStyle/>
          <a:p>
            <a:pPr algn="ctr"/>
            <a:endParaRPr lang="tr-TR" sz="900" b="1" dirty="0"/>
          </a:p>
          <a:p>
            <a:pPr algn="ctr"/>
            <a:r>
              <a:rPr lang="tr-TR" b="1" dirty="0"/>
              <a:t>@</a:t>
            </a:r>
            <a:r>
              <a:rPr lang="tr-TR" b="1" dirty="0" err="1"/>
              <a:t>karsbilsem</a:t>
            </a:r>
            <a:endParaRPr lang="tr-TR" b="1" dirty="0"/>
          </a:p>
          <a:p>
            <a:pPr algn="ctr"/>
            <a:endParaRPr lang="tr-TR" b="1" dirty="0"/>
          </a:p>
        </p:txBody>
      </p:sp>
      <p:pic>
        <p:nvPicPr>
          <p:cNvPr id="16388" name="Picture 4" descr="D:\111\karışık evrak\LOGOLAR\Twitter.png"/>
          <p:cNvPicPr>
            <a:picLocks noChangeAspect="1" noChangeArrowheads="1"/>
          </p:cNvPicPr>
          <p:nvPr/>
        </p:nvPicPr>
        <p:blipFill>
          <a:blip r:embed="rId6" cstate="print"/>
          <a:srcRect/>
          <a:stretch>
            <a:fillRect/>
          </a:stretch>
        </p:blipFill>
        <p:spPr bwMode="auto">
          <a:xfrm>
            <a:off x="5325748" y="6176112"/>
            <a:ext cx="875875" cy="493085"/>
          </a:xfrm>
          <a:prstGeom prst="rect">
            <a:avLst/>
          </a:prstGeom>
          <a:noFill/>
        </p:spPr>
      </p:pic>
      <p:sp>
        <p:nvSpPr>
          <p:cNvPr id="15" name="Metin kutusu 4"/>
          <p:cNvSpPr txBox="1"/>
          <p:nvPr/>
        </p:nvSpPr>
        <p:spPr>
          <a:xfrm>
            <a:off x="6044695" y="6073170"/>
            <a:ext cx="1659803" cy="784830"/>
          </a:xfrm>
          <a:prstGeom prst="rect">
            <a:avLst/>
          </a:prstGeom>
          <a:noFill/>
        </p:spPr>
        <p:txBody>
          <a:bodyPr wrap="square" rtlCol="0">
            <a:spAutoFit/>
          </a:bodyPr>
          <a:lstStyle/>
          <a:p>
            <a:pPr algn="ctr"/>
            <a:endParaRPr lang="tr-TR" sz="900" b="1" dirty="0"/>
          </a:p>
          <a:p>
            <a:pPr algn="ctr"/>
            <a:r>
              <a:rPr lang="tr-TR" b="1" dirty="0"/>
              <a:t>@bilsem_</a:t>
            </a:r>
            <a:r>
              <a:rPr lang="tr-TR" b="1" dirty="0" err="1"/>
              <a:t>kars</a:t>
            </a:r>
            <a:endParaRPr lang="tr-TR" b="1" dirty="0"/>
          </a:p>
          <a:p>
            <a:pPr algn="ctr"/>
            <a:endParaRPr lang="tr-TR" b="1" dirty="0"/>
          </a:p>
        </p:txBody>
      </p:sp>
      <p:sp>
        <p:nvSpPr>
          <p:cNvPr id="16" name="Metin kutusu 4"/>
          <p:cNvSpPr txBox="1"/>
          <p:nvPr/>
        </p:nvSpPr>
        <p:spPr>
          <a:xfrm>
            <a:off x="2398813" y="4977768"/>
            <a:ext cx="3364872" cy="507831"/>
          </a:xfrm>
          <a:prstGeom prst="rect">
            <a:avLst/>
          </a:prstGeom>
          <a:noFill/>
        </p:spPr>
        <p:txBody>
          <a:bodyPr wrap="square" rtlCol="0">
            <a:spAutoFit/>
          </a:bodyPr>
          <a:lstStyle/>
          <a:p>
            <a:pPr algn="ctr"/>
            <a:endParaRPr lang="tr-TR" sz="900" b="1" dirty="0"/>
          </a:p>
          <a:p>
            <a:pPr algn="ctr"/>
            <a:r>
              <a:rPr lang="tr-TR" b="1" dirty="0"/>
              <a:t>www.</a:t>
            </a:r>
            <a:r>
              <a:rPr lang="tr-TR" b="1" dirty="0" err="1"/>
              <a:t>karsbilsem</a:t>
            </a:r>
            <a:r>
              <a:rPr lang="tr-TR" b="1" dirty="0"/>
              <a:t>.</a:t>
            </a:r>
            <a:r>
              <a:rPr lang="tr-TR" b="1" dirty="0" err="1"/>
              <a:t>meb</a:t>
            </a:r>
            <a:r>
              <a:rPr lang="tr-TR" b="1" dirty="0"/>
              <a:t>.k12.tr</a:t>
            </a:r>
          </a:p>
        </p:txBody>
      </p:sp>
      <p:pic>
        <p:nvPicPr>
          <p:cNvPr id="3" name="Resim 2">
            <a:extLst>
              <a:ext uri="{FF2B5EF4-FFF2-40B4-BE49-F238E27FC236}">
                <a16:creationId xmlns:a16="http://schemas.microsoft.com/office/drawing/2014/main" id="{653A4773-7F19-7ED5-B724-5D6E4B263F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30012" y="44005"/>
            <a:ext cx="861987" cy="824675"/>
          </a:xfrm>
          <a:prstGeom prst="rect">
            <a:avLst/>
          </a:prstGeom>
        </p:spPr>
      </p:pic>
      <p:pic>
        <p:nvPicPr>
          <p:cNvPr id="14" name="Resim 13">
            <a:extLst>
              <a:ext uri="{FF2B5EF4-FFF2-40B4-BE49-F238E27FC236}">
                <a16:creationId xmlns:a16="http://schemas.microsoft.com/office/drawing/2014/main" id="{79540252-CBC9-6B0B-C7E0-A645D1682DA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82936" y="44005"/>
            <a:ext cx="823953" cy="824675"/>
          </a:xfrm>
          <a:prstGeom prst="rect">
            <a:avLst/>
          </a:prstGeom>
        </p:spPr>
      </p:pic>
      <p:pic>
        <p:nvPicPr>
          <p:cNvPr id="18" name="Resim 17">
            <a:extLst>
              <a:ext uri="{FF2B5EF4-FFF2-40B4-BE49-F238E27FC236}">
                <a16:creationId xmlns:a16="http://schemas.microsoft.com/office/drawing/2014/main" id="{38AE842A-5583-0FAC-4613-BA8B7A8CD3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2898" y="4701454"/>
            <a:ext cx="1152808" cy="1153818"/>
          </a:xfrm>
          <a:prstGeom prst="rect">
            <a:avLst/>
          </a:prstGeom>
        </p:spPr>
      </p:pic>
      <p:sp>
        <p:nvSpPr>
          <p:cNvPr id="2" name="Metin kutusu 4">
            <a:extLst>
              <a:ext uri="{FF2B5EF4-FFF2-40B4-BE49-F238E27FC236}">
                <a16:creationId xmlns:a16="http://schemas.microsoft.com/office/drawing/2014/main" id="{ABA8D193-8B03-B873-CC69-7E53759B57F6}"/>
              </a:ext>
            </a:extLst>
          </p:cNvPr>
          <p:cNvSpPr txBox="1"/>
          <p:nvPr/>
        </p:nvSpPr>
        <p:spPr>
          <a:xfrm>
            <a:off x="7527249" y="4735332"/>
            <a:ext cx="4676173" cy="1892826"/>
          </a:xfrm>
          <a:prstGeom prst="rect">
            <a:avLst/>
          </a:prstGeom>
          <a:noFill/>
        </p:spPr>
        <p:txBody>
          <a:bodyPr wrap="square" rtlCol="0">
            <a:spAutoFit/>
          </a:bodyPr>
          <a:lstStyle/>
          <a:p>
            <a:pPr algn="ctr"/>
            <a:endParaRPr lang="tr-TR" sz="900" b="1" dirty="0"/>
          </a:p>
          <a:p>
            <a:pPr algn="ctr"/>
            <a:r>
              <a:rPr lang="tr-TR" b="1" dirty="0"/>
              <a:t>Teşekkür ederiz.</a:t>
            </a:r>
          </a:p>
          <a:p>
            <a:pPr algn="ctr"/>
            <a:r>
              <a:rPr lang="tr-TR" b="1" dirty="0"/>
              <a:t>İl Tanılama Komisyonu</a:t>
            </a:r>
          </a:p>
          <a:p>
            <a:pPr algn="ctr"/>
            <a:r>
              <a:rPr lang="tr-TR" b="1" dirty="0"/>
              <a:t>Aydın ACAY/İl Milli </a:t>
            </a:r>
            <a:r>
              <a:rPr lang="tr-TR" b="1" dirty="0" err="1"/>
              <a:t>Eğt</a:t>
            </a:r>
            <a:r>
              <a:rPr lang="tr-TR" b="1" dirty="0"/>
              <a:t>. </a:t>
            </a:r>
            <a:r>
              <a:rPr lang="tr-TR" b="1" dirty="0" err="1"/>
              <a:t>Müd</a:t>
            </a:r>
            <a:r>
              <a:rPr lang="tr-TR" b="1" dirty="0"/>
              <a:t>.</a:t>
            </a:r>
          </a:p>
          <a:p>
            <a:pPr algn="ctr"/>
            <a:r>
              <a:rPr lang="tr-TR" b="1" dirty="0"/>
              <a:t>Harun YENİCE/İl Milli </a:t>
            </a:r>
            <a:r>
              <a:rPr lang="tr-TR" b="1" dirty="0" err="1"/>
              <a:t>Eğt</a:t>
            </a:r>
            <a:r>
              <a:rPr lang="tr-TR" b="1" dirty="0"/>
              <a:t>. </a:t>
            </a:r>
            <a:r>
              <a:rPr lang="tr-TR" b="1" dirty="0" err="1"/>
              <a:t>Müd</a:t>
            </a:r>
            <a:r>
              <a:rPr lang="tr-TR" b="1" dirty="0"/>
              <a:t>. Yrd.</a:t>
            </a:r>
          </a:p>
          <a:p>
            <a:pPr algn="ctr"/>
            <a:r>
              <a:rPr lang="tr-TR" b="1" dirty="0"/>
              <a:t>Ali Kasım BULUT/PDFK Bilsem </a:t>
            </a:r>
            <a:r>
              <a:rPr lang="tr-TR" b="1" dirty="0" err="1"/>
              <a:t>Müd</a:t>
            </a:r>
            <a:r>
              <a:rPr lang="tr-TR" b="1" dirty="0"/>
              <a:t>.</a:t>
            </a:r>
          </a:p>
          <a:p>
            <a:pPr algn="ctr"/>
            <a:r>
              <a:rPr lang="tr-TR" b="1" dirty="0"/>
              <a:t>Gökhan ACİHAN/RAM </a:t>
            </a:r>
            <a:r>
              <a:rPr lang="tr-TR" b="1" dirty="0" err="1"/>
              <a:t>Müd</a:t>
            </a:r>
            <a:r>
              <a:rPr lang="tr-TR" b="1" dirty="0"/>
              <a:t>.</a:t>
            </a:r>
          </a:p>
        </p:txBody>
      </p:sp>
    </p:spTree>
    <p:extLst>
      <p:ext uri="{BB962C8B-B14F-4D97-AF65-F5344CB8AC3E}">
        <p14:creationId xmlns:p14="http://schemas.microsoft.com/office/powerpoint/2010/main" val="38684615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063552" y="1196752"/>
            <a:ext cx="7467600" cy="4873752"/>
          </a:xfrm>
        </p:spPr>
        <p:txBody>
          <a:bodyPr/>
          <a:lstStyle/>
          <a:p>
            <a:pPr marL="0" indent="0">
              <a:buNone/>
            </a:pPr>
            <a:endParaRPr lang="tr-TR" dirty="0"/>
          </a:p>
          <a:p>
            <a:pPr marL="0" indent="0">
              <a:buNone/>
            </a:pPr>
            <a:endParaRPr lang="tr-TR" dirty="0"/>
          </a:p>
        </p:txBody>
      </p:sp>
      <p:graphicFrame>
        <p:nvGraphicFramePr>
          <p:cNvPr id="5" name="Tablo 4"/>
          <p:cNvGraphicFramePr>
            <a:graphicFrameLocks noGrp="1"/>
          </p:cNvGraphicFramePr>
          <p:nvPr/>
        </p:nvGraphicFramePr>
        <p:xfrm>
          <a:off x="295656" y="1669561"/>
          <a:ext cx="11896344" cy="4651518"/>
        </p:xfrm>
        <a:graphic>
          <a:graphicData uri="http://schemas.openxmlformats.org/drawingml/2006/table">
            <a:tbl>
              <a:tblPr firstRow="1" firstCol="1" bandRow="1">
                <a:tableStyleId>{72833802-FEF1-4C79-8D5D-14CF1EAF98D9}</a:tableStyleId>
              </a:tblPr>
              <a:tblGrid>
                <a:gridCol w="5821617">
                  <a:extLst>
                    <a:ext uri="{9D8B030D-6E8A-4147-A177-3AD203B41FA5}">
                      <a16:colId xmlns:a16="http://schemas.microsoft.com/office/drawing/2014/main" val="20000"/>
                    </a:ext>
                  </a:extLst>
                </a:gridCol>
                <a:gridCol w="6074727">
                  <a:extLst>
                    <a:ext uri="{9D8B030D-6E8A-4147-A177-3AD203B41FA5}">
                      <a16:colId xmlns:a16="http://schemas.microsoft.com/office/drawing/2014/main" val="20001"/>
                    </a:ext>
                  </a:extLst>
                </a:gridCol>
              </a:tblGrid>
              <a:tr h="664332">
                <a:tc>
                  <a:txBody>
                    <a:bodyPr/>
                    <a:lstStyle/>
                    <a:p>
                      <a:pPr algn="ctr">
                        <a:lnSpc>
                          <a:spcPct val="115000"/>
                        </a:lnSpc>
                        <a:spcAft>
                          <a:spcPts val="0"/>
                        </a:spcAft>
                      </a:pPr>
                      <a:r>
                        <a:rPr lang="tr-TR" sz="2800" dirty="0" err="1">
                          <a:effectLst/>
                        </a:rPr>
                        <a:t>OKUL’da</a:t>
                      </a:r>
                      <a:endParaRPr lang="tr-TR" sz="2800" b="1" dirty="0">
                        <a:effectLst/>
                        <a:latin typeface="+mn-lt"/>
                        <a:ea typeface="Calibri"/>
                        <a:cs typeface="Times New Roman"/>
                      </a:endParaRPr>
                    </a:p>
                  </a:txBody>
                  <a:tcPr marL="68580" marR="68580" marT="0" marB="0"/>
                </a:tc>
                <a:tc>
                  <a:txBody>
                    <a:bodyPr/>
                    <a:lstStyle/>
                    <a:p>
                      <a:pPr algn="ctr">
                        <a:lnSpc>
                          <a:spcPct val="115000"/>
                        </a:lnSpc>
                        <a:spcAft>
                          <a:spcPts val="0"/>
                        </a:spcAft>
                      </a:pPr>
                      <a:r>
                        <a:rPr lang="tr-TR" sz="2800" dirty="0">
                          <a:effectLst/>
                        </a:rPr>
                        <a:t>BİLSEM’de</a:t>
                      </a:r>
                      <a:endParaRPr lang="tr-TR" sz="2800" b="1" dirty="0">
                        <a:effectLst/>
                        <a:latin typeface="+mn-lt"/>
                        <a:ea typeface="Calibri"/>
                        <a:cs typeface="Times New Roman"/>
                      </a:endParaRPr>
                    </a:p>
                  </a:txBody>
                  <a:tcPr marL="68580" marR="68580" marT="0" marB="0"/>
                </a:tc>
                <a:extLst>
                  <a:ext uri="{0D108BD9-81ED-4DB2-BD59-A6C34878D82A}">
                    <a16:rowId xmlns:a16="http://schemas.microsoft.com/office/drawing/2014/main" val="10000"/>
                  </a:ext>
                </a:extLst>
              </a:tr>
              <a:tr h="406074">
                <a:tc>
                  <a:txBody>
                    <a:bodyPr/>
                    <a:lstStyle/>
                    <a:p>
                      <a:pPr marL="342900" lvl="0" indent="-342900" algn="just">
                        <a:lnSpc>
                          <a:spcPct val="115000"/>
                        </a:lnSpc>
                        <a:spcAft>
                          <a:spcPts val="0"/>
                        </a:spcAft>
                        <a:buFont typeface="Symbol"/>
                        <a:buChar char=""/>
                      </a:pPr>
                      <a:r>
                        <a:rPr lang="tr-TR" sz="2400" b="0" dirty="0">
                          <a:effectLst/>
                        </a:rPr>
                        <a:t>Ders vardır.</a:t>
                      </a:r>
                      <a:endParaRPr lang="tr-TR" sz="2400" b="0" dirty="0">
                        <a:effectLst/>
                        <a:latin typeface="+mn-lt"/>
                        <a:ea typeface="Calibri"/>
                        <a:cs typeface="Times New Roman"/>
                      </a:endParaRPr>
                    </a:p>
                  </a:txBody>
                  <a:tcPr marL="68580" marR="68580" marT="0" marB="0"/>
                </a:tc>
                <a:tc>
                  <a:txBody>
                    <a:bodyPr/>
                    <a:lstStyle/>
                    <a:p>
                      <a:pPr marL="342900" lvl="0" indent="-342900" algn="just">
                        <a:lnSpc>
                          <a:spcPct val="115000"/>
                        </a:lnSpc>
                        <a:spcAft>
                          <a:spcPts val="0"/>
                        </a:spcAft>
                        <a:buFont typeface="Symbol"/>
                        <a:buChar char=""/>
                      </a:pPr>
                      <a:r>
                        <a:rPr lang="tr-TR" sz="2400" b="1" dirty="0">
                          <a:effectLst/>
                        </a:rPr>
                        <a:t>Zenginleştirilmiş etkinlik vardır.</a:t>
                      </a:r>
                      <a:endParaRPr lang="tr-TR" sz="2400" b="1" dirty="0">
                        <a:effectLst/>
                        <a:latin typeface="+mn-lt"/>
                        <a:ea typeface="Calibri"/>
                        <a:cs typeface="Times New Roman"/>
                      </a:endParaRPr>
                    </a:p>
                  </a:txBody>
                  <a:tcPr marL="68580" marR="68580" marT="0" marB="0"/>
                </a:tc>
                <a:extLst>
                  <a:ext uri="{0D108BD9-81ED-4DB2-BD59-A6C34878D82A}">
                    <a16:rowId xmlns:a16="http://schemas.microsoft.com/office/drawing/2014/main" val="10001"/>
                  </a:ext>
                </a:extLst>
              </a:tr>
              <a:tr h="406074">
                <a:tc>
                  <a:txBody>
                    <a:bodyPr/>
                    <a:lstStyle/>
                    <a:p>
                      <a:pPr marL="342900" lvl="0" indent="-342900" algn="just">
                        <a:lnSpc>
                          <a:spcPct val="115000"/>
                        </a:lnSpc>
                        <a:spcAft>
                          <a:spcPts val="0"/>
                        </a:spcAft>
                        <a:buFont typeface="Symbol"/>
                        <a:buChar char=""/>
                      </a:pPr>
                      <a:r>
                        <a:rPr lang="tr-TR" sz="2400" b="0" dirty="0">
                          <a:effectLst/>
                        </a:rPr>
                        <a:t>Sınıf vardır.</a:t>
                      </a:r>
                      <a:endParaRPr lang="tr-TR" sz="2400" b="0" dirty="0">
                        <a:effectLst/>
                        <a:latin typeface="+mn-lt"/>
                        <a:ea typeface="Calibri"/>
                        <a:cs typeface="Times New Roman"/>
                      </a:endParaRPr>
                    </a:p>
                  </a:txBody>
                  <a:tcPr marL="68580" marR="68580" marT="0" marB="0"/>
                </a:tc>
                <a:tc>
                  <a:txBody>
                    <a:bodyPr/>
                    <a:lstStyle/>
                    <a:p>
                      <a:pPr marL="342900" lvl="0" indent="-342900" algn="just">
                        <a:lnSpc>
                          <a:spcPct val="115000"/>
                        </a:lnSpc>
                        <a:spcAft>
                          <a:spcPts val="0"/>
                        </a:spcAft>
                        <a:buFont typeface="Symbol"/>
                        <a:buChar char=""/>
                      </a:pPr>
                      <a:r>
                        <a:rPr lang="tr-TR" sz="2400" b="1" dirty="0">
                          <a:effectLst/>
                        </a:rPr>
                        <a:t>Atölye/birim vardır.</a:t>
                      </a:r>
                      <a:endParaRPr lang="tr-TR" sz="2400" b="1" dirty="0">
                        <a:effectLst/>
                        <a:latin typeface="+mn-lt"/>
                        <a:ea typeface="Calibri"/>
                        <a:cs typeface="Times New Roman"/>
                      </a:endParaRPr>
                    </a:p>
                  </a:txBody>
                  <a:tcPr marL="68580" marR="68580" marT="0" marB="0"/>
                </a:tc>
                <a:extLst>
                  <a:ext uri="{0D108BD9-81ED-4DB2-BD59-A6C34878D82A}">
                    <a16:rowId xmlns:a16="http://schemas.microsoft.com/office/drawing/2014/main" val="10002"/>
                  </a:ext>
                </a:extLst>
              </a:tr>
              <a:tr h="406074">
                <a:tc>
                  <a:txBody>
                    <a:bodyPr/>
                    <a:lstStyle/>
                    <a:p>
                      <a:pPr marL="342900" lvl="0" indent="-342900" algn="just">
                        <a:lnSpc>
                          <a:spcPct val="115000"/>
                        </a:lnSpc>
                        <a:spcAft>
                          <a:spcPts val="0"/>
                        </a:spcAft>
                        <a:buFont typeface="Symbol"/>
                        <a:buChar char=""/>
                      </a:pPr>
                      <a:r>
                        <a:rPr lang="tr-TR" sz="2400" b="0" dirty="0">
                          <a:effectLst/>
                        </a:rPr>
                        <a:t>Sınıf düzeyi vardır.</a:t>
                      </a:r>
                      <a:endParaRPr lang="tr-TR" sz="2400" b="0" dirty="0">
                        <a:effectLst/>
                        <a:latin typeface="+mn-lt"/>
                        <a:ea typeface="Calibri"/>
                        <a:cs typeface="Times New Roman"/>
                      </a:endParaRPr>
                    </a:p>
                  </a:txBody>
                  <a:tcPr marL="68580" marR="68580" marT="0" marB="0"/>
                </a:tc>
                <a:tc>
                  <a:txBody>
                    <a:bodyPr/>
                    <a:lstStyle/>
                    <a:p>
                      <a:pPr marL="342900" lvl="0" indent="-342900" algn="just">
                        <a:lnSpc>
                          <a:spcPct val="115000"/>
                        </a:lnSpc>
                        <a:spcAft>
                          <a:spcPts val="0"/>
                        </a:spcAft>
                        <a:buFont typeface="Symbol"/>
                        <a:buChar char=""/>
                      </a:pPr>
                      <a:r>
                        <a:rPr lang="tr-TR" sz="2400" b="1" dirty="0">
                          <a:effectLst/>
                        </a:rPr>
                        <a:t>Program düzeyi vardır.</a:t>
                      </a:r>
                      <a:endParaRPr lang="tr-TR" sz="2400" b="1" dirty="0">
                        <a:effectLst/>
                        <a:latin typeface="+mn-lt"/>
                        <a:ea typeface="Calibri"/>
                        <a:cs typeface="Times New Roman"/>
                      </a:endParaRPr>
                    </a:p>
                  </a:txBody>
                  <a:tcPr marL="68580" marR="68580" marT="0" marB="0"/>
                </a:tc>
                <a:extLst>
                  <a:ext uri="{0D108BD9-81ED-4DB2-BD59-A6C34878D82A}">
                    <a16:rowId xmlns:a16="http://schemas.microsoft.com/office/drawing/2014/main" val="10003"/>
                  </a:ext>
                </a:extLst>
              </a:tr>
              <a:tr h="461037">
                <a:tc>
                  <a:txBody>
                    <a:bodyPr/>
                    <a:lstStyle/>
                    <a:p>
                      <a:pPr marL="342900" lvl="0" indent="-342900" algn="just">
                        <a:lnSpc>
                          <a:spcPct val="115000"/>
                        </a:lnSpc>
                        <a:spcAft>
                          <a:spcPts val="0"/>
                        </a:spcAft>
                        <a:buFont typeface="Symbol"/>
                        <a:buChar char=""/>
                      </a:pPr>
                      <a:r>
                        <a:rPr lang="tr-TR" sz="2400" b="0" dirty="0">
                          <a:effectLst/>
                        </a:rPr>
                        <a:t>Diploma vardır.</a:t>
                      </a:r>
                      <a:endParaRPr lang="tr-TR" sz="2400" b="0" dirty="0">
                        <a:effectLst/>
                        <a:latin typeface="+mn-lt"/>
                        <a:ea typeface="Calibri"/>
                        <a:cs typeface="Times New Roman"/>
                      </a:endParaRPr>
                    </a:p>
                  </a:txBody>
                  <a:tcPr marL="68580" marR="68580" marT="0" marB="0"/>
                </a:tc>
                <a:tc>
                  <a:txBody>
                    <a:bodyPr/>
                    <a:lstStyle/>
                    <a:p>
                      <a:pPr marL="342900" lvl="0" indent="-342900" algn="just">
                        <a:lnSpc>
                          <a:spcPct val="115000"/>
                        </a:lnSpc>
                        <a:spcAft>
                          <a:spcPts val="0"/>
                        </a:spcAft>
                        <a:buFont typeface="Symbol"/>
                        <a:buChar char=""/>
                      </a:pPr>
                      <a:r>
                        <a:rPr lang="tr-TR" sz="2400" b="1" dirty="0">
                          <a:effectLst/>
                        </a:rPr>
                        <a:t>Program tamamlama belgesi vardır.</a:t>
                      </a:r>
                      <a:endParaRPr lang="tr-TR" sz="2400" b="1" dirty="0">
                        <a:effectLst/>
                        <a:latin typeface="+mn-lt"/>
                        <a:ea typeface="Calibri"/>
                        <a:cs typeface="Times New Roman"/>
                      </a:endParaRPr>
                    </a:p>
                  </a:txBody>
                  <a:tcPr marL="68580" marR="68580" marT="0" marB="0"/>
                </a:tc>
                <a:extLst>
                  <a:ext uri="{0D108BD9-81ED-4DB2-BD59-A6C34878D82A}">
                    <a16:rowId xmlns:a16="http://schemas.microsoft.com/office/drawing/2014/main" val="10004"/>
                  </a:ext>
                </a:extLst>
              </a:tr>
              <a:tr h="406074">
                <a:tc>
                  <a:txBody>
                    <a:bodyPr/>
                    <a:lstStyle/>
                    <a:p>
                      <a:pPr marL="342900" lvl="0" indent="-342900" algn="just">
                        <a:lnSpc>
                          <a:spcPct val="115000"/>
                        </a:lnSpc>
                        <a:spcAft>
                          <a:spcPts val="0"/>
                        </a:spcAft>
                        <a:buFont typeface="Symbol"/>
                        <a:buChar char=""/>
                      </a:pPr>
                      <a:r>
                        <a:rPr lang="tr-TR" sz="2400" b="0" dirty="0">
                          <a:effectLst/>
                        </a:rPr>
                        <a:t>Örgün eğitim kurumudur.</a:t>
                      </a:r>
                      <a:endParaRPr lang="tr-TR" sz="2400" b="0" dirty="0">
                        <a:effectLst/>
                        <a:latin typeface="+mn-lt"/>
                        <a:ea typeface="Calibri"/>
                        <a:cs typeface="Times New Roman"/>
                      </a:endParaRPr>
                    </a:p>
                  </a:txBody>
                  <a:tcPr marL="68580" marR="68580" marT="0" marB="0"/>
                </a:tc>
                <a:tc>
                  <a:txBody>
                    <a:bodyPr/>
                    <a:lstStyle/>
                    <a:p>
                      <a:pPr marL="342900" lvl="0" indent="-342900" algn="just">
                        <a:lnSpc>
                          <a:spcPct val="115000"/>
                        </a:lnSpc>
                        <a:spcAft>
                          <a:spcPts val="0"/>
                        </a:spcAft>
                        <a:buFont typeface="Symbol"/>
                        <a:buChar char=""/>
                      </a:pPr>
                      <a:r>
                        <a:rPr lang="tr-TR" sz="2400" b="1" dirty="0">
                          <a:effectLst/>
                        </a:rPr>
                        <a:t>Özel eğitim kurumudur.</a:t>
                      </a:r>
                      <a:endParaRPr lang="tr-TR" sz="2400" b="1" dirty="0">
                        <a:effectLst/>
                        <a:latin typeface="+mn-lt"/>
                        <a:ea typeface="Calibri"/>
                        <a:cs typeface="Times New Roman"/>
                      </a:endParaRPr>
                    </a:p>
                  </a:txBody>
                  <a:tcPr marL="68580" marR="68580" marT="0" marB="0"/>
                </a:tc>
                <a:extLst>
                  <a:ext uri="{0D108BD9-81ED-4DB2-BD59-A6C34878D82A}">
                    <a16:rowId xmlns:a16="http://schemas.microsoft.com/office/drawing/2014/main" val="10005"/>
                  </a:ext>
                </a:extLst>
              </a:tr>
              <a:tr h="406074">
                <a:tc>
                  <a:txBody>
                    <a:bodyPr/>
                    <a:lstStyle/>
                    <a:p>
                      <a:pPr marL="342900" lvl="0" indent="-342900" algn="just">
                        <a:lnSpc>
                          <a:spcPct val="115000"/>
                        </a:lnSpc>
                        <a:spcAft>
                          <a:spcPts val="0"/>
                        </a:spcAft>
                        <a:buFont typeface="Symbol"/>
                        <a:buChar char=""/>
                      </a:pPr>
                      <a:r>
                        <a:rPr lang="tr-TR" sz="2400" b="0" dirty="0">
                          <a:effectLst/>
                        </a:rPr>
                        <a:t>Öğretmenlerle ders</a:t>
                      </a:r>
                      <a:r>
                        <a:rPr lang="tr-TR" sz="2400" b="0" baseline="0" dirty="0">
                          <a:effectLst/>
                        </a:rPr>
                        <a:t> işlenir</a:t>
                      </a:r>
                      <a:r>
                        <a:rPr lang="tr-TR" sz="2400" b="0" dirty="0">
                          <a:effectLst/>
                        </a:rPr>
                        <a:t>.</a:t>
                      </a:r>
                      <a:endParaRPr lang="tr-TR" sz="2400" b="0" dirty="0">
                        <a:effectLst/>
                        <a:latin typeface="+mn-lt"/>
                        <a:ea typeface="Calibri"/>
                        <a:cs typeface="Times New Roman"/>
                      </a:endParaRPr>
                    </a:p>
                  </a:txBody>
                  <a:tcPr marL="68580" marR="68580" marT="0" marB="0"/>
                </a:tc>
                <a:tc>
                  <a:txBody>
                    <a:bodyPr/>
                    <a:lstStyle/>
                    <a:p>
                      <a:pPr marL="342900" lvl="0" indent="-342900" algn="just">
                        <a:lnSpc>
                          <a:spcPct val="115000"/>
                        </a:lnSpc>
                        <a:spcAft>
                          <a:spcPts val="0"/>
                        </a:spcAft>
                        <a:buFont typeface="Symbol"/>
                        <a:buChar char=""/>
                      </a:pPr>
                      <a:r>
                        <a:rPr lang="tr-TR" sz="2400" b="1" dirty="0">
                          <a:effectLst/>
                        </a:rPr>
                        <a:t>Danışmanlarla program tamamlanır.</a:t>
                      </a:r>
                      <a:endParaRPr lang="tr-TR" sz="2400" b="1" dirty="0">
                        <a:effectLst/>
                        <a:latin typeface="+mn-lt"/>
                      </a:endParaRPr>
                    </a:p>
                  </a:txBody>
                  <a:tcPr marL="68580" marR="68580" marT="0" marB="0"/>
                </a:tc>
                <a:extLst>
                  <a:ext uri="{0D108BD9-81ED-4DB2-BD59-A6C34878D82A}">
                    <a16:rowId xmlns:a16="http://schemas.microsoft.com/office/drawing/2014/main" val="10006"/>
                  </a:ext>
                </a:extLst>
              </a:tr>
              <a:tr h="464473">
                <a:tc>
                  <a:txBody>
                    <a:bodyPr/>
                    <a:lstStyle/>
                    <a:p>
                      <a:pPr marL="342900" lvl="0" indent="-342900" algn="just">
                        <a:lnSpc>
                          <a:spcPct val="115000"/>
                        </a:lnSpc>
                        <a:spcAft>
                          <a:spcPts val="0"/>
                        </a:spcAft>
                        <a:buFont typeface="Symbol"/>
                        <a:buChar char=""/>
                      </a:pPr>
                      <a:r>
                        <a:rPr lang="tr-TR" sz="2400" b="0" dirty="0">
                          <a:effectLst/>
                        </a:rPr>
                        <a:t>Toplu öğretim yapılır.</a:t>
                      </a:r>
                      <a:endParaRPr lang="tr-TR" sz="2400" b="0" dirty="0">
                        <a:effectLst/>
                        <a:latin typeface="+mn-lt"/>
                        <a:ea typeface="Calibri"/>
                        <a:cs typeface="Times New Roman"/>
                      </a:endParaRPr>
                    </a:p>
                  </a:txBody>
                  <a:tcPr marL="68580" marR="68580" marT="0" marB="0"/>
                </a:tc>
                <a:tc>
                  <a:txBody>
                    <a:bodyPr/>
                    <a:lstStyle/>
                    <a:p>
                      <a:pPr marL="342900" lvl="0" indent="-342900" algn="just">
                        <a:lnSpc>
                          <a:spcPct val="115000"/>
                        </a:lnSpc>
                        <a:spcAft>
                          <a:spcPts val="0"/>
                        </a:spcAft>
                        <a:buFont typeface="Symbol"/>
                        <a:buChar char=""/>
                      </a:pPr>
                      <a:r>
                        <a:rPr lang="tr-TR" sz="2400" b="1" dirty="0">
                          <a:effectLst/>
                        </a:rPr>
                        <a:t>Bireyselleştirilmiş eğitim planı uygulanır.</a:t>
                      </a:r>
                      <a:endParaRPr lang="tr-TR" sz="2400" b="1" dirty="0">
                        <a:effectLst/>
                        <a:latin typeface="+mn-lt"/>
                      </a:endParaRPr>
                    </a:p>
                  </a:txBody>
                  <a:tcPr marL="68580" marR="68580" marT="0" marB="0"/>
                </a:tc>
                <a:extLst>
                  <a:ext uri="{0D108BD9-81ED-4DB2-BD59-A6C34878D82A}">
                    <a16:rowId xmlns:a16="http://schemas.microsoft.com/office/drawing/2014/main" val="10007"/>
                  </a:ext>
                </a:extLst>
              </a:tr>
              <a:tr h="491810">
                <a:tc>
                  <a:txBody>
                    <a:bodyPr/>
                    <a:lstStyle/>
                    <a:p>
                      <a:pPr marL="342900" lvl="0" indent="-342900" algn="just">
                        <a:lnSpc>
                          <a:spcPct val="115000"/>
                        </a:lnSpc>
                        <a:spcAft>
                          <a:spcPts val="0"/>
                        </a:spcAft>
                        <a:buFont typeface="Symbol"/>
                        <a:buChar char=""/>
                      </a:pPr>
                      <a:r>
                        <a:rPr lang="tr-TR" sz="2400" b="0" dirty="0">
                          <a:effectLst/>
                        </a:rPr>
                        <a:t>Sınıf rehber öğretmeni kavramı</a:t>
                      </a:r>
                      <a:r>
                        <a:rPr lang="tr-TR" sz="2400" b="0" baseline="0" dirty="0">
                          <a:effectLst/>
                        </a:rPr>
                        <a:t> vardır.</a:t>
                      </a:r>
                      <a:endParaRPr lang="tr-TR" sz="2400" b="0" dirty="0">
                        <a:effectLst/>
                        <a:latin typeface="+mn-lt"/>
                        <a:ea typeface="Calibri"/>
                        <a:cs typeface="Times New Roman"/>
                      </a:endParaRPr>
                    </a:p>
                  </a:txBody>
                  <a:tcPr marL="68580" marR="68580" marT="0" marB="0"/>
                </a:tc>
                <a:tc>
                  <a:txBody>
                    <a:bodyPr/>
                    <a:lstStyle/>
                    <a:p>
                      <a:pPr marL="171450" lvl="0" indent="-171450" algn="just">
                        <a:lnSpc>
                          <a:spcPct val="115000"/>
                        </a:lnSpc>
                        <a:spcAft>
                          <a:spcPts val="0"/>
                        </a:spcAft>
                        <a:buSzPct val="150000"/>
                        <a:buFont typeface="Arial" pitchFamily="34" charset="0"/>
                        <a:buChar char="•"/>
                      </a:pPr>
                      <a:r>
                        <a:rPr lang="tr-TR" sz="2400" b="1" dirty="0">
                          <a:effectLst/>
                        </a:rPr>
                        <a:t> </a:t>
                      </a:r>
                      <a:r>
                        <a:rPr lang="tr-TR" sz="2400" b="1" baseline="0" dirty="0">
                          <a:effectLst/>
                        </a:rPr>
                        <a:t> </a:t>
                      </a:r>
                      <a:r>
                        <a:rPr lang="tr-TR" sz="2400" b="1" dirty="0">
                          <a:effectLst/>
                        </a:rPr>
                        <a:t>Danışman öğretmen kavramı vardır.</a:t>
                      </a:r>
                    </a:p>
                  </a:txBody>
                  <a:tcPr marL="68580" marR="68580" marT="0" marB="0"/>
                </a:tc>
                <a:extLst>
                  <a:ext uri="{0D108BD9-81ED-4DB2-BD59-A6C34878D82A}">
                    <a16:rowId xmlns:a16="http://schemas.microsoft.com/office/drawing/2014/main" val="10008"/>
                  </a:ext>
                </a:extLst>
              </a:tr>
              <a:tr h="539496">
                <a:tc>
                  <a:txBody>
                    <a:bodyPr/>
                    <a:lstStyle/>
                    <a:p>
                      <a:pPr marL="342900" lvl="0" indent="-342900" algn="just">
                        <a:lnSpc>
                          <a:spcPct val="115000"/>
                        </a:lnSpc>
                        <a:spcAft>
                          <a:spcPts val="0"/>
                        </a:spcAft>
                        <a:buFont typeface="Symbol"/>
                        <a:buChar char=""/>
                      </a:pPr>
                      <a:r>
                        <a:rPr lang="tr-TR" sz="2400" b="0" dirty="0">
                          <a:effectLst/>
                          <a:latin typeface="+mn-lt"/>
                          <a:ea typeface="Calibri"/>
                          <a:cs typeface="Times New Roman"/>
                        </a:rPr>
                        <a:t>E-okul vardır.</a:t>
                      </a:r>
                    </a:p>
                  </a:txBody>
                  <a:tcPr marL="68580" marR="68580" marT="0" marB="0"/>
                </a:tc>
                <a:tc>
                  <a:txBody>
                    <a:bodyPr/>
                    <a:lstStyle/>
                    <a:p>
                      <a:pPr marL="171450" lvl="0" indent="-171450" algn="just">
                        <a:lnSpc>
                          <a:spcPct val="115000"/>
                        </a:lnSpc>
                        <a:spcAft>
                          <a:spcPts val="0"/>
                        </a:spcAft>
                        <a:buSzPct val="150000"/>
                        <a:buFont typeface="Arial" pitchFamily="34" charset="0"/>
                        <a:buChar char="•"/>
                      </a:pPr>
                      <a:r>
                        <a:rPr lang="tr-TR" sz="2400" b="1" dirty="0">
                          <a:effectLst/>
                        </a:rPr>
                        <a:t>   E-bilsem vardır.</a:t>
                      </a:r>
                    </a:p>
                  </a:txBody>
                  <a:tcPr marL="68580" marR="68580" marT="0" marB="0"/>
                </a:tc>
                <a:extLst>
                  <a:ext uri="{0D108BD9-81ED-4DB2-BD59-A6C34878D82A}">
                    <a16:rowId xmlns:a16="http://schemas.microsoft.com/office/drawing/2014/main" val="10009"/>
                  </a:ext>
                </a:extLst>
              </a:tr>
            </a:tbl>
          </a:graphicData>
        </a:graphic>
      </p:graphicFrame>
      <p:sp>
        <p:nvSpPr>
          <p:cNvPr id="6" name="Unvan 1"/>
          <p:cNvSpPr>
            <a:spLocks noGrp="1"/>
          </p:cNvSpPr>
          <p:nvPr>
            <p:ph type="title"/>
          </p:nvPr>
        </p:nvSpPr>
        <p:spPr>
          <a:xfrm>
            <a:off x="856488" y="210630"/>
            <a:ext cx="5654040" cy="1143000"/>
          </a:xfrm>
        </p:spPr>
        <p:txBody>
          <a:bodyPr/>
          <a:lstStyle/>
          <a:p>
            <a:pPr algn="l"/>
            <a:r>
              <a:rPr lang="tr-TR" b="1" dirty="0">
                <a:solidFill>
                  <a:srgbClr val="FF0000"/>
                </a:solidFill>
                <a:latin typeface="Calibri" pitchFamily="34" charset="0"/>
                <a:cs typeface="Calibri" pitchFamily="34" charset="0"/>
              </a:rPr>
              <a:t>OKUL-BİLSEM FARKI</a:t>
            </a:r>
            <a:endParaRPr lang="tr-TR" dirty="0">
              <a:solidFill>
                <a:srgbClr val="FF0000"/>
              </a:solidFill>
            </a:endParaRPr>
          </a:p>
        </p:txBody>
      </p:sp>
      <p:pic>
        <p:nvPicPr>
          <p:cNvPr id="7" name="image1.png"/>
          <p:cNvPicPr/>
          <p:nvPr/>
        </p:nvPicPr>
        <p:blipFill>
          <a:blip r:embed="rId2" cstate="print"/>
          <a:srcRect/>
          <a:stretch>
            <a:fillRect/>
          </a:stretch>
        </p:blipFill>
        <p:spPr>
          <a:xfrm>
            <a:off x="11320272" y="64015"/>
            <a:ext cx="835154" cy="832097"/>
          </a:xfrm>
          <a:prstGeom prst="rect">
            <a:avLst/>
          </a:prstGeom>
          <a:ln/>
        </p:spPr>
      </p:pic>
      <p:pic>
        <p:nvPicPr>
          <p:cNvPr id="9" name="Picture 3" descr="D:\111\karışık evrak\LOGOLAR\mem_logo_1.jpg"/>
          <p:cNvPicPr>
            <a:picLocks noChangeAspect="1" noChangeArrowheads="1"/>
          </p:cNvPicPr>
          <p:nvPr/>
        </p:nvPicPr>
        <p:blipFill>
          <a:blip r:embed="rId3" cstate="print"/>
          <a:srcRect/>
          <a:stretch>
            <a:fillRect/>
          </a:stretch>
        </p:blipFill>
        <p:spPr bwMode="auto">
          <a:xfrm>
            <a:off x="10439724" y="44006"/>
            <a:ext cx="857454" cy="842962"/>
          </a:xfrm>
          <a:prstGeom prst="rect">
            <a:avLst/>
          </a:prstGeom>
          <a:noFill/>
        </p:spPr>
      </p:pic>
    </p:spTree>
    <p:extLst>
      <p:ext uri="{BB962C8B-B14F-4D97-AF65-F5344CB8AC3E}">
        <p14:creationId xmlns:p14="http://schemas.microsoft.com/office/powerpoint/2010/main" val="186577742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81515" y="144729"/>
            <a:ext cx="10058400" cy="1229709"/>
          </a:xfrm>
        </p:spPr>
        <p:txBody>
          <a:bodyPr/>
          <a:lstStyle/>
          <a:p>
            <a:pPr lvl="0" algn="l" fontAlgn="auto">
              <a:spcAft>
                <a:spcPts val="0"/>
              </a:spcAft>
            </a:pPr>
            <a:r>
              <a:rPr lang="tr-TR" b="1" dirty="0">
                <a:solidFill>
                  <a:srgbClr val="FF0000"/>
                </a:solidFill>
                <a:latin typeface="+mn-lt"/>
              </a:rPr>
              <a:t>BİLSEM’DEKİ ALANLAR</a:t>
            </a:r>
            <a:endParaRPr lang="tr-TR" b="1" cap="small" spc="0" dirty="0">
              <a:solidFill>
                <a:srgbClr val="FF0000"/>
              </a:solidFill>
              <a:latin typeface="+mn-lt"/>
            </a:endParaRPr>
          </a:p>
        </p:txBody>
      </p:sp>
      <p:sp>
        <p:nvSpPr>
          <p:cNvPr id="3" name="İçerik Yer Tutucusu 2"/>
          <p:cNvSpPr>
            <a:spLocks noGrp="1"/>
          </p:cNvSpPr>
          <p:nvPr>
            <p:ph idx="1"/>
          </p:nvPr>
        </p:nvSpPr>
        <p:spPr>
          <a:xfrm>
            <a:off x="916210" y="1220500"/>
            <a:ext cx="10058400" cy="5424744"/>
          </a:xfrm>
        </p:spPr>
        <p:txBody>
          <a:bodyPr>
            <a:normAutofit fontScale="77500" lnSpcReduction="20000"/>
          </a:bodyPr>
          <a:lstStyle/>
          <a:p>
            <a:pPr marL="0" indent="0" algn="just">
              <a:lnSpc>
                <a:spcPct val="120000"/>
              </a:lnSpc>
              <a:buNone/>
            </a:pPr>
            <a:r>
              <a:rPr lang="tr-TR" sz="3800" dirty="0">
                <a:solidFill>
                  <a:schemeClr val="tx1"/>
                </a:solidFill>
              </a:rPr>
              <a:t>Özel yetenekli öğrenciler </a:t>
            </a:r>
            <a:r>
              <a:rPr lang="tr-TR" sz="3800" dirty="0" err="1">
                <a:solidFill>
                  <a:schemeClr val="tx1"/>
                </a:solidFill>
              </a:rPr>
              <a:t>BİLSEM’lerde</a:t>
            </a:r>
            <a:r>
              <a:rPr lang="tr-TR" sz="3800" dirty="0">
                <a:solidFill>
                  <a:schemeClr val="tx1"/>
                </a:solidFill>
              </a:rPr>
              <a:t> 3 farklı alanda eğitim almaktadır. Bu alanlar;</a:t>
            </a:r>
          </a:p>
          <a:p>
            <a:pPr marL="457200" indent="-457200">
              <a:lnSpc>
                <a:spcPct val="120000"/>
              </a:lnSpc>
              <a:buAutoNum type="arabicPeriod"/>
            </a:pPr>
            <a:r>
              <a:rPr lang="tr-TR" sz="3800" b="1" dirty="0">
                <a:solidFill>
                  <a:schemeClr val="tx1"/>
                </a:solidFill>
              </a:rPr>
              <a:t>Genel Zihinsel Yetenek Alanı</a:t>
            </a:r>
          </a:p>
          <a:p>
            <a:pPr marL="457200" indent="-457200">
              <a:lnSpc>
                <a:spcPct val="120000"/>
              </a:lnSpc>
              <a:buAutoNum type="arabicPeriod"/>
            </a:pPr>
            <a:r>
              <a:rPr lang="tr-TR" sz="3800" b="1" dirty="0">
                <a:solidFill>
                  <a:schemeClr val="tx1"/>
                </a:solidFill>
              </a:rPr>
              <a:t>Resim Alanı</a:t>
            </a:r>
          </a:p>
          <a:p>
            <a:pPr marL="457200" indent="-457200">
              <a:lnSpc>
                <a:spcPct val="120000"/>
              </a:lnSpc>
              <a:buAutoNum type="arabicPeriod"/>
            </a:pPr>
            <a:r>
              <a:rPr lang="tr-TR" sz="3800" b="1" dirty="0">
                <a:solidFill>
                  <a:schemeClr val="tx1"/>
                </a:solidFill>
              </a:rPr>
              <a:t>Müzik Alanı</a:t>
            </a:r>
          </a:p>
          <a:p>
            <a:pPr>
              <a:buNone/>
            </a:pPr>
            <a:endParaRPr lang="tr-TR" dirty="0">
              <a:solidFill>
                <a:schemeClr val="tx1"/>
              </a:solidFill>
            </a:endParaRPr>
          </a:p>
          <a:p>
            <a:pPr algn="just"/>
            <a:r>
              <a:rPr lang="tr-TR" sz="2800" dirty="0">
                <a:solidFill>
                  <a:schemeClr val="tx1"/>
                </a:solidFill>
              </a:rPr>
              <a:t>Aynı eğitim öğretim yılı içerisinde bir öğrenci en fazla 2 alan için BİLSEM’e aday olarak gösterilebilir. Ancak farklı eğitim öğretim yıllarında kazanmak kaydıyla 3 alanda da BİLSEM’de eğitim almaya hak kazanma şansı bulunmaktadır.</a:t>
            </a:r>
          </a:p>
          <a:p>
            <a:pPr algn="just"/>
            <a:r>
              <a:rPr lang="tr-TR" sz="2800" dirty="0"/>
              <a:t>BİLSEM öğrenci alım sürecine sadece ilkokul 1., 2. ve 3. sınıf seviyesindeki öğrenciler müracaat edebilmektedir. BİLSEM’e devam etmeye hak kazanan öğrenciler liseden mezun oluncaya kadar BİLSEM’den yararlanabilmektedir.</a:t>
            </a:r>
            <a:endParaRPr lang="tr-TR" sz="2800" dirty="0">
              <a:solidFill>
                <a:schemeClr val="tx1"/>
              </a:solidFill>
            </a:endParaRPr>
          </a:p>
        </p:txBody>
      </p:sp>
      <p:pic>
        <p:nvPicPr>
          <p:cNvPr id="5" name="image1.png"/>
          <p:cNvPicPr/>
          <p:nvPr/>
        </p:nvPicPr>
        <p:blipFill>
          <a:blip r:embed="rId2" cstate="print"/>
          <a:srcRect/>
          <a:stretch>
            <a:fillRect/>
          </a:stretch>
        </p:blipFill>
        <p:spPr>
          <a:xfrm>
            <a:off x="11320272" y="64015"/>
            <a:ext cx="835154" cy="832097"/>
          </a:xfrm>
          <a:prstGeom prst="rect">
            <a:avLst/>
          </a:prstGeom>
          <a:ln/>
        </p:spPr>
      </p:pic>
      <p:pic>
        <p:nvPicPr>
          <p:cNvPr id="7" name="Picture 3" descr="D:\111\karışık evrak\LOGOLAR\mem_logo_1.jpg"/>
          <p:cNvPicPr>
            <a:picLocks noChangeAspect="1" noChangeArrowheads="1"/>
          </p:cNvPicPr>
          <p:nvPr/>
        </p:nvPicPr>
        <p:blipFill>
          <a:blip r:embed="rId3" cstate="print"/>
          <a:srcRect/>
          <a:stretch>
            <a:fillRect/>
          </a:stretch>
        </p:blipFill>
        <p:spPr bwMode="auto">
          <a:xfrm>
            <a:off x="10439724" y="44006"/>
            <a:ext cx="857454" cy="842962"/>
          </a:xfrm>
          <a:prstGeom prst="rect">
            <a:avLst/>
          </a:prstGeom>
          <a:noFill/>
        </p:spPr>
      </p:pic>
    </p:spTree>
    <p:extLst>
      <p:ext uri="{BB962C8B-B14F-4D97-AF65-F5344CB8AC3E}">
        <p14:creationId xmlns:p14="http://schemas.microsoft.com/office/powerpoint/2010/main" val="143240132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81515" y="144729"/>
            <a:ext cx="10058400" cy="1229709"/>
          </a:xfrm>
        </p:spPr>
        <p:txBody>
          <a:bodyPr/>
          <a:lstStyle/>
          <a:p>
            <a:pPr lvl="0" algn="l" fontAlgn="auto">
              <a:spcAft>
                <a:spcPts val="0"/>
              </a:spcAft>
            </a:pPr>
            <a:r>
              <a:rPr lang="tr-TR" b="1" dirty="0">
                <a:solidFill>
                  <a:srgbClr val="FF0000"/>
                </a:solidFill>
                <a:latin typeface="+mn-lt"/>
              </a:rPr>
              <a:t>BİLSEM Öğretmen Alımı</a:t>
            </a:r>
            <a:endParaRPr lang="tr-TR" b="1" cap="small" spc="0" dirty="0">
              <a:solidFill>
                <a:srgbClr val="FF0000"/>
              </a:solidFill>
              <a:latin typeface="+mn-lt"/>
            </a:endParaRPr>
          </a:p>
        </p:txBody>
      </p:sp>
      <p:sp>
        <p:nvSpPr>
          <p:cNvPr id="3" name="İçerik Yer Tutucusu 2"/>
          <p:cNvSpPr>
            <a:spLocks noGrp="1"/>
          </p:cNvSpPr>
          <p:nvPr>
            <p:ph idx="1"/>
          </p:nvPr>
        </p:nvSpPr>
        <p:spPr>
          <a:xfrm>
            <a:off x="1097280" y="1718441"/>
            <a:ext cx="10058400" cy="4524704"/>
          </a:xfrm>
        </p:spPr>
        <p:txBody>
          <a:bodyPr>
            <a:normAutofit fontScale="85000" lnSpcReduction="20000"/>
          </a:bodyPr>
          <a:lstStyle/>
          <a:p>
            <a:pPr marL="0" indent="0" algn="just">
              <a:lnSpc>
                <a:spcPct val="120000"/>
              </a:lnSpc>
              <a:buFont typeface="Wingdings" pitchFamily="2" charset="2"/>
              <a:buChar char="Ø"/>
            </a:pPr>
            <a:r>
              <a:rPr lang="tr-TR" sz="3800" dirty="0">
                <a:solidFill>
                  <a:schemeClr val="tx1"/>
                </a:solidFill>
              </a:rPr>
              <a:t>BİLSEM’de 23 farklı branş için öğretmen normu bulunmaktadır.</a:t>
            </a:r>
          </a:p>
          <a:p>
            <a:pPr marL="0" indent="0" algn="just">
              <a:lnSpc>
                <a:spcPct val="120000"/>
              </a:lnSpc>
              <a:buFont typeface="Wingdings" pitchFamily="2" charset="2"/>
              <a:buChar char="Ø"/>
            </a:pPr>
            <a:endParaRPr lang="tr-TR" sz="3800" dirty="0">
              <a:solidFill>
                <a:schemeClr val="tx1"/>
              </a:solidFill>
            </a:endParaRPr>
          </a:p>
          <a:p>
            <a:pPr marL="0" indent="0" algn="just">
              <a:lnSpc>
                <a:spcPct val="120000"/>
              </a:lnSpc>
              <a:buFont typeface="Wingdings" pitchFamily="2" charset="2"/>
              <a:buChar char="Ø"/>
            </a:pPr>
            <a:r>
              <a:rPr lang="tr-TR" sz="3800" dirty="0"/>
              <a:t>BİLSEM’de çalışmak isteyen öğretmenler 2 aşamalı Öğretmen Seçme Sürecine tabi tutulur.</a:t>
            </a:r>
          </a:p>
          <a:p>
            <a:pPr marL="0" indent="0" algn="just">
              <a:lnSpc>
                <a:spcPct val="120000"/>
              </a:lnSpc>
              <a:buFont typeface="Wingdings" pitchFamily="2" charset="2"/>
              <a:buChar char="Ø"/>
            </a:pPr>
            <a:endParaRPr lang="tr-TR" sz="3800" dirty="0"/>
          </a:p>
          <a:p>
            <a:pPr marL="742950" indent="-742950" algn="just">
              <a:lnSpc>
                <a:spcPct val="120000"/>
              </a:lnSpc>
              <a:buNone/>
            </a:pPr>
            <a:r>
              <a:rPr lang="tr-TR" sz="3800" dirty="0"/>
              <a:t>1.Aşama: EK-2 öğretmen seçme kriterleri (% 60)</a:t>
            </a:r>
          </a:p>
          <a:p>
            <a:pPr marL="514350" indent="-514350" algn="just">
              <a:lnSpc>
                <a:spcPct val="120000"/>
              </a:lnSpc>
              <a:buNone/>
            </a:pPr>
            <a:r>
              <a:rPr lang="tr-TR" sz="3800" dirty="0">
                <a:solidFill>
                  <a:schemeClr val="tx1"/>
                </a:solidFill>
              </a:rPr>
              <a:t>2.Aşama: Sözlü mülakat. </a:t>
            </a:r>
            <a:r>
              <a:rPr lang="tr-TR" sz="3800" dirty="0"/>
              <a:t>(% 40)</a:t>
            </a:r>
            <a:endParaRPr lang="tr-TR" sz="3800" dirty="0">
              <a:solidFill>
                <a:schemeClr val="tx1"/>
              </a:solidFill>
            </a:endParaRPr>
          </a:p>
        </p:txBody>
      </p:sp>
      <p:pic>
        <p:nvPicPr>
          <p:cNvPr id="5" name="image1.png"/>
          <p:cNvPicPr/>
          <p:nvPr/>
        </p:nvPicPr>
        <p:blipFill>
          <a:blip r:embed="rId2" cstate="print"/>
          <a:srcRect/>
          <a:stretch>
            <a:fillRect/>
          </a:stretch>
        </p:blipFill>
        <p:spPr>
          <a:xfrm>
            <a:off x="11320272" y="64015"/>
            <a:ext cx="835154" cy="832097"/>
          </a:xfrm>
          <a:prstGeom prst="rect">
            <a:avLst/>
          </a:prstGeom>
          <a:ln/>
        </p:spPr>
      </p:pic>
      <p:pic>
        <p:nvPicPr>
          <p:cNvPr id="7" name="Picture 3" descr="D:\111\karışık evrak\LOGOLAR\mem_logo_1.jpg"/>
          <p:cNvPicPr>
            <a:picLocks noChangeAspect="1" noChangeArrowheads="1"/>
          </p:cNvPicPr>
          <p:nvPr/>
        </p:nvPicPr>
        <p:blipFill>
          <a:blip r:embed="rId3" cstate="print"/>
          <a:srcRect/>
          <a:stretch>
            <a:fillRect/>
          </a:stretch>
        </p:blipFill>
        <p:spPr bwMode="auto">
          <a:xfrm>
            <a:off x="10439724" y="44006"/>
            <a:ext cx="857454" cy="842962"/>
          </a:xfrm>
          <a:prstGeom prst="rect">
            <a:avLst/>
          </a:prstGeom>
          <a:noFill/>
        </p:spPr>
      </p:pic>
    </p:spTree>
    <p:extLst>
      <p:ext uri="{BB962C8B-B14F-4D97-AF65-F5344CB8AC3E}">
        <p14:creationId xmlns:p14="http://schemas.microsoft.com/office/powerpoint/2010/main" val="72330728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97280" y="286609"/>
            <a:ext cx="10058400" cy="966125"/>
          </a:xfrm>
        </p:spPr>
        <p:txBody>
          <a:bodyPr>
            <a:normAutofit/>
          </a:bodyPr>
          <a:lstStyle/>
          <a:p>
            <a:pPr algn="l"/>
            <a:r>
              <a:rPr lang="tr-TR" b="1" dirty="0">
                <a:solidFill>
                  <a:srgbClr val="FF0000"/>
                </a:solidFill>
              </a:rPr>
              <a:t>BİLSEM’DE NEYİ GELİŞTİRİYORUZ?</a:t>
            </a:r>
          </a:p>
        </p:txBody>
      </p:sp>
      <p:pic>
        <p:nvPicPr>
          <p:cNvPr id="6" name="İçerik Yer Tutucusu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14740" y="1222629"/>
            <a:ext cx="9739215" cy="5416878"/>
          </a:xfrm>
        </p:spPr>
      </p:pic>
      <p:pic>
        <p:nvPicPr>
          <p:cNvPr id="5" name="image1.png"/>
          <p:cNvPicPr/>
          <p:nvPr/>
        </p:nvPicPr>
        <p:blipFill>
          <a:blip r:embed="rId3" cstate="print"/>
          <a:srcRect/>
          <a:stretch>
            <a:fillRect/>
          </a:stretch>
        </p:blipFill>
        <p:spPr>
          <a:xfrm>
            <a:off x="11320272" y="64015"/>
            <a:ext cx="835154" cy="832097"/>
          </a:xfrm>
          <a:prstGeom prst="rect">
            <a:avLst/>
          </a:prstGeom>
          <a:ln/>
        </p:spPr>
      </p:pic>
      <p:pic>
        <p:nvPicPr>
          <p:cNvPr id="8" name="Picture 3" descr="D:\111\karışık evrak\LOGOLAR\mem_logo_1.jpg"/>
          <p:cNvPicPr>
            <a:picLocks noChangeAspect="1" noChangeArrowheads="1"/>
          </p:cNvPicPr>
          <p:nvPr/>
        </p:nvPicPr>
        <p:blipFill>
          <a:blip r:embed="rId4" cstate="print"/>
          <a:srcRect/>
          <a:stretch>
            <a:fillRect/>
          </a:stretch>
        </p:blipFill>
        <p:spPr bwMode="auto">
          <a:xfrm>
            <a:off x="10439724" y="44006"/>
            <a:ext cx="857454" cy="842962"/>
          </a:xfrm>
          <a:prstGeom prst="rect">
            <a:avLst/>
          </a:prstGeom>
          <a:noFill/>
        </p:spPr>
      </p:pic>
    </p:spTree>
    <p:extLst>
      <p:ext uri="{BB962C8B-B14F-4D97-AF65-F5344CB8AC3E}">
        <p14:creationId xmlns:p14="http://schemas.microsoft.com/office/powerpoint/2010/main" val="2793270681"/>
      </p:ext>
    </p:extLst>
  </p:cSld>
  <p:clrMapOvr>
    <a:masterClrMapping/>
  </p:clrMapOvr>
  <p:transition/>
</p:sld>
</file>

<file path=ppt/theme/theme1.xml><?xml version="1.0" encoding="utf-8"?>
<a:theme xmlns:a="http://schemas.openxmlformats.org/drawingml/2006/main" name="1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3138</TotalTime>
  <Words>3655</Words>
  <Application>Microsoft Office PowerPoint</Application>
  <PresentationFormat>Geniş ekran</PresentationFormat>
  <Paragraphs>787</Paragraphs>
  <Slides>51</Slides>
  <Notes>0</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51</vt:i4>
      </vt:variant>
    </vt:vector>
  </HeadingPairs>
  <TitlesOfParts>
    <vt:vector size="58" baseType="lpstr">
      <vt:lpstr>Arial</vt:lpstr>
      <vt:lpstr>Calibri</vt:lpstr>
      <vt:lpstr>Gill Sans MT</vt:lpstr>
      <vt:lpstr>Symbol</vt:lpstr>
      <vt:lpstr>Tahoma</vt:lpstr>
      <vt:lpstr>Wingdings</vt:lpstr>
      <vt:lpstr>1_Ofis Teması</vt:lpstr>
      <vt:lpstr> T.C.  KARS VALİLİĞİ İL MİLLİ EĞİTİM MÜDÜRLÜĞÜ İL TANILAMA KOMİSYONU  2022-2023 BİLSEM Öğrenci Tanılama ve Yerleştirme Süreci / BİLSEM Tanıtımı Bilgilendirme Toplantıları 19-20 Aralık - 2022      </vt:lpstr>
      <vt:lpstr>Sunu Kapsamı</vt:lpstr>
      <vt:lpstr>BİLSEM NEDİR?</vt:lpstr>
      <vt:lpstr>BİLSEM NEDİR?</vt:lpstr>
      <vt:lpstr>BİLSEM NE DEĞİLDİR?</vt:lpstr>
      <vt:lpstr>OKUL-BİLSEM FARKI</vt:lpstr>
      <vt:lpstr>BİLSEM’DEKİ ALANLAR</vt:lpstr>
      <vt:lpstr>BİLSEM Öğretmen Alımı</vt:lpstr>
      <vt:lpstr>BİLSEM’DE NEYİ GELİŞTİRİYORUZ?</vt:lpstr>
      <vt:lpstr>BİLSEM’DE NEYİ ÖNEMSİYORUZ?</vt:lpstr>
      <vt:lpstr>PowerPoint Sunusu</vt:lpstr>
      <vt:lpstr>2022‐2023 BİLİM VE SANAT MERKEZLERİ  ÖĞRENCİ TANILAMA VE YERLEŞTİRME TAKVİMİ</vt:lpstr>
      <vt:lpstr>2022-2023 Tanılama ve Yerleştirme Süreci</vt:lpstr>
      <vt:lpstr>2022-2023 Tanılama ve Yerleştirme Süreci</vt:lpstr>
      <vt:lpstr>2022-2023 Tanılama ve Yerleştirme Süreci</vt:lpstr>
      <vt:lpstr>2022-2023 Tanılama ve Yerleştirme Süreci</vt:lpstr>
      <vt:lpstr>2022-2023 Tanılama ve Yerleştirme Süreci</vt:lpstr>
      <vt:lpstr>2022-2023 Tanılama ve Yerleştirme Süreci</vt:lpstr>
      <vt:lpstr>2022-2023 Tanılama ve Yerleştirme Süreci</vt:lpstr>
      <vt:lpstr>2022-2023 Tanılama ve Yerleştirme Süreci</vt:lpstr>
      <vt:lpstr>2022-2023 Tanılama ve Yerleştirme Süreci</vt:lpstr>
      <vt:lpstr>2022-2023 Tanılama ve Yerleştirme Süreci</vt:lpstr>
      <vt:lpstr>2022-2023 Tanılama ve Yerleştirme Süreci</vt:lpstr>
      <vt:lpstr>2022-2023 Tanılama ve Yerleştirme Süreci</vt:lpstr>
      <vt:lpstr>2022-2023 Tanılama ve Yerleştirme Süreci</vt:lpstr>
      <vt:lpstr>2022-2023 Tanılama ve Yerleştirme Süreci</vt:lpstr>
      <vt:lpstr>2022-2023 Tanılama ve Yerleştirme Süreci</vt:lpstr>
      <vt:lpstr>Prof. Dr. Fahrettin Kırzıoğlu BİLSEM</vt:lpstr>
      <vt:lpstr>Prof. Dr. Fahrettin Kırzıoğlu BİLSEM</vt:lpstr>
      <vt:lpstr>Prof. Dr. Fahrettin Kırzıoğlu BİLSEM</vt:lpstr>
      <vt:lpstr>Kadromuz</vt:lpstr>
      <vt:lpstr>Fiziki Kapasite – Müzik Alanı</vt:lpstr>
      <vt:lpstr>Fiziki Kapasite – Resim Alanı</vt:lpstr>
      <vt:lpstr>Fiziki Kapasite – Sayısal ve Sözel Alanlar</vt:lpstr>
      <vt:lpstr>Fiziki Kapasite – Destek Eğitimi Dersliği</vt:lpstr>
      <vt:lpstr>Fiziki Kapasite – Zeka Oyunları Atölyesi</vt:lpstr>
      <vt:lpstr>Fiziki Kapasite – Yapay Zeka Atölyesi</vt:lpstr>
      <vt:lpstr>Fiziki Kapasite – Robotik Kodlama Atölyesi</vt:lpstr>
      <vt:lpstr>Fiziki Kapasite – Bilişim Teknolojileri Atölyesi</vt:lpstr>
      <vt:lpstr>Fiziki Kapasite – Tasarım ve İnovasyon Atölyesi</vt:lpstr>
      <vt:lpstr>Fiziki Kapasite – Ses ve Görüntü Kayıt Stüdyosu</vt:lpstr>
      <vt:lpstr>Fiziki Kapasite – Ahşap-Mekatronik Atölyesi</vt:lpstr>
      <vt:lpstr>Fiziki Kapasite – Kütüphane</vt:lpstr>
      <vt:lpstr>Fiziki Kapasite – Salonlar</vt:lpstr>
      <vt:lpstr>Fiziki Kapasite – Eğitim Müzesi Çalışması</vt:lpstr>
      <vt:lpstr>Fiziki Kapasite – Bekleme Alanları</vt:lpstr>
      <vt:lpstr>Çalışma Alanlarımız</vt:lpstr>
      <vt:lpstr>İstatistiki Bilgiler</vt:lpstr>
      <vt:lpstr> </vt:lpstr>
      <vt:lpstr> </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İSTANBUL BİLİM VE SANAT MERKEZİ</dc:title>
  <dc:creator>sinem ışılak</dc:creator>
  <cp:lastModifiedBy>Bd-fkbil.lab11</cp:lastModifiedBy>
  <cp:revision>289</cp:revision>
  <dcterms:created xsi:type="dcterms:W3CDTF">2018-09-25T07:12:54Z</dcterms:created>
  <dcterms:modified xsi:type="dcterms:W3CDTF">2022-12-13T15:51:46Z</dcterms:modified>
</cp:coreProperties>
</file>